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80" r:id="rId2"/>
    <p:sldId id="275" r:id="rId3"/>
    <p:sldId id="299" r:id="rId4"/>
    <p:sldId id="300" r:id="rId5"/>
    <p:sldId id="301" r:id="rId6"/>
    <p:sldId id="279" r:id="rId7"/>
    <p:sldId id="258" r:id="rId8"/>
    <p:sldId id="259" r:id="rId9"/>
    <p:sldId id="260" r:id="rId10"/>
    <p:sldId id="284" r:id="rId11"/>
    <p:sldId id="290" r:id="rId12"/>
    <p:sldId id="304" r:id="rId13"/>
    <p:sldId id="305" r:id="rId14"/>
    <p:sldId id="306" r:id="rId15"/>
    <p:sldId id="307" r:id="rId16"/>
    <p:sldId id="308" r:id="rId17"/>
    <p:sldId id="309" r:id="rId18"/>
    <p:sldId id="296" r:id="rId19"/>
    <p:sldId id="297" r:id="rId20"/>
    <p:sldId id="298" r:id="rId21"/>
    <p:sldId id="303" r:id="rId2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2E2"/>
    <a:srgbClr val="FFCC99"/>
    <a:srgbClr val="FF0000"/>
    <a:srgbClr val="E6E6E6"/>
    <a:srgbClr val="F6BB00"/>
    <a:srgbClr val="FFFFD5"/>
    <a:srgbClr val="D2ECB6"/>
    <a:srgbClr val="FBC69B"/>
    <a:srgbClr val="CEC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openxmlformats.org/officeDocument/2006/relationships/image" Target="../media/image8.jpeg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-fich\mike$\BobWilliam\statistiques%20AVP%202005-2015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-fich\mike$\BobWilliam\statistiques%20suicide%202005-2015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blipFill dpi="0" rotWithShape="0">
          <a:blip xmlns:r="http://schemas.openxmlformats.org/officeDocument/2006/relationships" r:embed="rId2"/>
          <a:srcRect/>
          <a:tile tx="0" ty="0" sx="100000" sy="100000" flip="none" algn="tl"/>
        </a:blipFill>
        <a:ln w="3175">
          <a:solidFill>
            <a:srgbClr val="808080"/>
          </a:solidFill>
          <a:prstDash val="solid"/>
        </a:ln>
      </c:spPr>
    </c:floor>
    <c:sideWall>
      <c:thickness val="0"/>
      <c:spPr>
        <a:blipFill dpi="0" rotWithShape="0">
          <a:blip xmlns:r="http://schemas.openxmlformats.org/officeDocument/2006/relationships" r:embed="rId2"/>
          <a:srcRect/>
          <a:tile tx="0" ty="0" sx="100000" sy="100000" flip="none" algn="tl"/>
        </a:blipFill>
        <a:ln w="25400">
          <a:noFill/>
        </a:ln>
      </c:spPr>
    </c:sideWall>
    <c:backWall>
      <c:thickness val="0"/>
      <c:spPr>
        <a:blipFill dpi="0" rotWithShape="0">
          <a:blip xmlns:r="http://schemas.openxmlformats.org/officeDocument/2006/relationships" r:embed="rId2"/>
          <a:srcRect/>
          <a:tile tx="0" ty="0" sx="100000" sy="100000" flip="none" algn="tl"/>
        </a:blip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8871855050136913E-2"/>
          <c:y val="3.4024574652880391E-2"/>
          <c:w val="0.72263672599990258"/>
          <c:h val="0.80612069177593548"/>
        </c:manualLayout>
      </c:layout>
      <c:bar3DChart>
        <c:barDir val="col"/>
        <c:grouping val="clustered"/>
        <c:varyColors val="0"/>
        <c:ser>
          <c:idx val="0"/>
          <c:order val="0"/>
          <c:tx>
            <c:v>Informations</c:v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1"/>
              <c:pt idx="0">
                <c:v>Evolution annuelle sur rapports 2018</c:v>
              </c:pt>
            </c:strLit>
          </c:cat>
          <c:val>
            <c:numRef>
              <c:f>'EVOLUTION ANNUELLE'!$N$13</c:f>
              <c:numCache>
                <c:formatCode>General</c:formatCode>
                <c:ptCount val="1"/>
                <c:pt idx="0">
                  <c:v>46</c:v>
                </c:pt>
              </c:numCache>
            </c:numRef>
          </c:val>
        </c:ser>
        <c:ser>
          <c:idx val="1"/>
          <c:order val="1"/>
          <c:tx>
            <c:v>Constatations</c:v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1"/>
              <c:pt idx="0">
                <c:v>Evolution annuelle sur rapports 2018</c:v>
              </c:pt>
            </c:strLit>
          </c:cat>
          <c:val>
            <c:numRef>
              <c:f>'EVOLUTION ANNUELLE'!$N$14</c:f>
              <c:numCache>
                <c:formatCode>General</c:formatCode>
                <c:ptCount val="1"/>
                <c:pt idx="0">
                  <c:v>151</c:v>
                </c:pt>
              </c:numCache>
            </c:numRef>
          </c:val>
        </c:ser>
        <c:ser>
          <c:idx val="2"/>
          <c:order val="2"/>
          <c:tx>
            <c:v>Interventions</c:v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1"/>
              <c:pt idx="0">
                <c:v>Evolution annuelle sur rapports 2018</c:v>
              </c:pt>
            </c:strLit>
          </c:cat>
          <c:val>
            <c:numRef>
              <c:f>'EVOLUTION ANNUELLE'!$N$15</c:f>
              <c:numCache>
                <c:formatCode>General</c:formatCode>
                <c:ptCount val="1"/>
                <c:pt idx="0">
                  <c:v>167</c:v>
                </c:pt>
              </c:numCache>
            </c:numRef>
          </c:val>
        </c:ser>
        <c:ser>
          <c:idx val="3"/>
          <c:order val="3"/>
          <c:tx>
            <c:v>PV</c:v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1"/>
              <c:pt idx="0">
                <c:v>Evolution annuelle sur rapports 2018</c:v>
              </c:pt>
            </c:strLit>
          </c:cat>
          <c:val>
            <c:numRef>
              <c:f>'EVOLUTION ANNUELLE'!$N$16</c:f>
              <c:numCache>
                <c:formatCode>General</c:formatCode>
                <c:ptCount val="1"/>
                <c:pt idx="0">
                  <c:v>72</c:v>
                </c:pt>
              </c:numCache>
            </c:numRef>
          </c:val>
        </c:ser>
        <c:ser>
          <c:idx val="4"/>
          <c:order val="4"/>
          <c:tx>
            <c:v>MAD</c:v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1"/>
              <c:pt idx="0">
                <c:v>Evolution annuelle sur rapports 2018</c:v>
              </c:pt>
            </c:strLit>
          </c:cat>
          <c:val>
            <c:numRef>
              <c:f>'EVOLUTION ANNUELLE'!$N$17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5"/>
          <c:order val="5"/>
          <c:tx>
            <c:v>Contravention</c:v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1"/>
              <c:pt idx="0">
                <c:v>Evolution annuelle sur rapports 2018</c:v>
              </c:pt>
            </c:strLit>
          </c:cat>
          <c:val>
            <c:numRef>
              <c:f>'EVOLUTION ANNUELLE'!$N$18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6"/>
          <c:order val="6"/>
          <c:tx>
            <c:v>Compte rendu</c:v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1"/>
              <c:pt idx="0">
                <c:v>Evolution annuelle sur rapports 2018</c:v>
              </c:pt>
            </c:strLit>
          </c:cat>
          <c:val>
            <c:numRef>
              <c:f>'EVOLUTION ANNUELLE'!$N$19</c:f>
              <c:numCache>
                <c:formatCode>General</c:formatCode>
                <c:ptCount val="1"/>
                <c:pt idx="0">
                  <c:v>140</c:v>
                </c:pt>
              </c:numCache>
            </c:numRef>
          </c:val>
        </c:ser>
        <c:ser>
          <c:idx val="7"/>
          <c:order val="7"/>
          <c:tx>
            <c:v>Total Rapports 2018</c:v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1"/>
              <c:pt idx="0">
                <c:v>Evolution annuelle sur rapports 2018</c:v>
              </c:pt>
            </c:strLit>
          </c:cat>
          <c:val>
            <c:numRef>
              <c:f>'EVOLUTION ANNUELLE'!$N$12</c:f>
              <c:numCache>
                <c:formatCode>General</c:formatCode>
                <c:ptCount val="1"/>
                <c:pt idx="0">
                  <c:v>583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6694896"/>
        <c:axId val="346695680"/>
        <c:axId val="0"/>
      </c:bar3DChart>
      <c:catAx>
        <c:axId val="346694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6695680"/>
        <c:crosses val="autoZero"/>
        <c:auto val="1"/>
        <c:lblAlgn val="ctr"/>
        <c:lblOffset val="100"/>
        <c:noMultiLvlLbl val="0"/>
      </c:catAx>
      <c:valAx>
        <c:axId val="346695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66948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570220907211031"/>
          <c:y val="0.10992554887853666"/>
          <c:w val="0.14023056288053212"/>
          <c:h val="0.50251679487331036"/>
        </c:manualLayout>
      </c:layout>
      <c:overlay val="0"/>
    </c:legend>
    <c:plotVisOnly val="1"/>
    <c:dispBlanksAs val="gap"/>
    <c:showDLblsOverMax val="0"/>
  </c:chart>
  <c:spPr>
    <a:solidFill>
      <a:srgbClr val="F8F8F8"/>
    </a:solidFill>
    <a:ln w="3175">
      <a:solidFill>
        <a:srgbClr val="808080"/>
      </a:solidFill>
      <a:prstDash val="solid"/>
    </a:ln>
  </c:sp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8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'EVOLUTION ANNUELLE'!$A$4</c:f>
              <c:strCache>
                <c:ptCount val="1"/>
                <c:pt idx="0">
                  <c:v>Rapports d'Accidents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cat>
            <c:numRef>
              <c:f>'EVOLUTION ANNUELLE'!$B$3:$O$3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'EVOLUTION ANNUELLE'!$B$4:$O$4</c:f>
              <c:numCache>
                <c:formatCode>General</c:formatCode>
                <c:ptCount val="14"/>
                <c:pt idx="0">
                  <c:v>17</c:v>
                </c:pt>
                <c:pt idx="1">
                  <c:v>20</c:v>
                </c:pt>
                <c:pt idx="2">
                  <c:v>10</c:v>
                </c:pt>
                <c:pt idx="3">
                  <c:v>5</c:v>
                </c:pt>
                <c:pt idx="4">
                  <c:v>10</c:v>
                </c:pt>
                <c:pt idx="5">
                  <c:v>9</c:v>
                </c:pt>
                <c:pt idx="6">
                  <c:v>54</c:v>
                </c:pt>
                <c:pt idx="7">
                  <c:v>67</c:v>
                </c:pt>
                <c:pt idx="8">
                  <c:v>46</c:v>
                </c:pt>
                <c:pt idx="9">
                  <c:v>22</c:v>
                </c:pt>
                <c:pt idx="10">
                  <c:v>43</c:v>
                </c:pt>
                <c:pt idx="11">
                  <c:v>32</c:v>
                </c:pt>
                <c:pt idx="12">
                  <c:v>34</c:v>
                </c:pt>
                <c:pt idx="13">
                  <c:v>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374688"/>
        <c:axId val="186404568"/>
      </c:lineChart>
      <c:catAx>
        <c:axId val="18637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86404568"/>
        <c:crosses val="autoZero"/>
        <c:auto val="1"/>
        <c:lblAlgn val="ctr"/>
        <c:lblOffset val="100"/>
        <c:noMultiLvlLbl val="0"/>
      </c:catAx>
      <c:valAx>
        <c:axId val="186404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86374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457300053676863"/>
          <c:y val="3.8910790671119772E-2"/>
          <c:w val="0.47236325818572195"/>
          <c:h val="0.95790503760947376"/>
        </c:manualLayout>
      </c:layout>
      <c:pie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'EVOLUTION ANNUELLE'!$B$346:$F$346</c:f>
              <c:strCache>
                <c:ptCount val="5"/>
                <c:pt idx="0">
                  <c:v>Taravao</c:v>
                </c:pt>
                <c:pt idx="1">
                  <c:v>Afaahiti</c:v>
                </c:pt>
                <c:pt idx="2">
                  <c:v>Faaone</c:v>
                </c:pt>
                <c:pt idx="3">
                  <c:v>Pueu</c:v>
                </c:pt>
                <c:pt idx="4">
                  <c:v>Tautira</c:v>
                </c:pt>
              </c:strCache>
            </c:strRef>
          </c:cat>
          <c:val>
            <c:numRef>
              <c:f>'EVOLUTION ANNUELLE'!$B$347:$F$347</c:f>
              <c:numCache>
                <c:formatCode>General</c:formatCode>
                <c:ptCount val="5"/>
                <c:pt idx="0">
                  <c:v>222</c:v>
                </c:pt>
                <c:pt idx="1">
                  <c:v>55</c:v>
                </c:pt>
                <c:pt idx="2">
                  <c:v>63</c:v>
                </c:pt>
                <c:pt idx="3">
                  <c:v>50</c:v>
                </c:pt>
                <c:pt idx="4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7504213633923782"/>
          <c:y val="0.41235690480330711"/>
          <c:w val="0.19186446591519055"/>
          <c:h val="0.1966063440151804"/>
        </c:manualLayout>
      </c:layout>
      <c:overlay val="0"/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zero"/>
    <c:showDLblsOverMax val="0"/>
  </c:chart>
  <c:txPr>
    <a:bodyPr anchor="t" anchorCtr="1"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'EVOLUTION ANNUELLE'!$A$4</c:f>
              <c:strCache>
                <c:ptCount val="1"/>
                <c:pt idx="0">
                  <c:v>Rapports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cat>
            <c:numRef>
              <c:f>'EVOLUTION ANNUELLE'!$B$3:$O$3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'EVOLUTION ANNUELLE'!$B$4:$O$4</c:f>
              <c:numCache>
                <c:formatCode>General</c:formatCode>
                <c:ptCount val="1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14</c:v>
                </c:pt>
                <c:pt idx="8">
                  <c:v>6</c:v>
                </c:pt>
                <c:pt idx="9">
                  <c:v>20</c:v>
                </c:pt>
                <c:pt idx="10">
                  <c:v>11</c:v>
                </c:pt>
                <c:pt idx="11">
                  <c:v>5</c:v>
                </c:pt>
                <c:pt idx="12">
                  <c:v>12</c:v>
                </c:pt>
                <c:pt idx="13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695504"/>
        <c:axId val="186761096"/>
      </c:lineChart>
      <c:catAx>
        <c:axId val="186695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6761096"/>
        <c:crosses val="autoZero"/>
        <c:auto val="1"/>
        <c:lblAlgn val="ctr"/>
        <c:lblOffset val="100"/>
        <c:noMultiLvlLbl val="0"/>
      </c:catAx>
      <c:valAx>
        <c:axId val="186761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66955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9342728483787225"/>
          <c:y val="0.13686268655334594"/>
          <c:w val="0.36840249146628973"/>
          <c:h val="0.83658065770469958"/>
        </c:manualLayout>
      </c:layout>
      <c:pieChart>
        <c:varyColors val="1"/>
        <c:ser>
          <c:idx val="0"/>
          <c:order val="0"/>
          <c:tx>
            <c:strRef>
              <c:f>'EVOLUTION ANNUELLE'!$A$138</c:f>
              <c:strCache>
                <c:ptCount val="1"/>
                <c:pt idx="0">
                  <c:v>Nombre suicide/tentative/suspicion par commune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spPr>
              <a:noFill/>
              <a:ln w="25400">
                <a:noFill/>
              </a:ln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'EVOLUTION ANNUELLE'!$B$137:$F$137</c:f>
              <c:strCache>
                <c:ptCount val="5"/>
                <c:pt idx="0">
                  <c:v>Taravao</c:v>
                </c:pt>
                <c:pt idx="1">
                  <c:v>Afaahiti</c:v>
                </c:pt>
                <c:pt idx="2">
                  <c:v>Faaone</c:v>
                </c:pt>
                <c:pt idx="3">
                  <c:v>Pueu</c:v>
                </c:pt>
                <c:pt idx="4">
                  <c:v>Tautira</c:v>
                </c:pt>
              </c:strCache>
            </c:strRef>
          </c:cat>
          <c:val>
            <c:numRef>
              <c:f>'EVOLUTION ANNUELLE'!$B$138:$F$138</c:f>
              <c:numCache>
                <c:formatCode>General</c:formatCode>
                <c:ptCount val="5"/>
                <c:pt idx="0">
                  <c:v>29</c:v>
                </c:pt>
                <c:pt idx="1">
                  <c:v>9</c:v>
                </c:pt>
                <c:pt idx="2">
                  <c:v>15</c:v>
                </c:pt>
                <c:pt idx="3">
                  <c:v>14</c:v>
                </c:pt>
                <c:pt idx="4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1450639021760067"/>
          <c:y val="0.4774894803355183"/>
          <c:w val="0.19218863551348525"/>
          <c:h val="0.1576872536136662"/>
        </c:manualLayout>
      </c:layout>
      <c:overlay val="0"/>
    </c:legend>
    <c:plotVisOnly val="1"/>
    <c:dispBlanksAs val="zero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fr-FR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fr-FR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2048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2049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93028A9F-27A1-428E-BEB6-46C97A3FF14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50A21-9120-4E0C-9DCE-7790080AB4E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CD5F1-6D6F-4690-B778-0CCC887F236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D7037-1C82-4271-96A6-FDADBD32004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9CCB6-AE58-4988-87C9-ACD44070972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84880-4EC5-4CBF-8F10-46437E21C55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97543-0A04-4CA9-B686-E311731733B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79B2A-C86A-41C8-BC60-809EEDDF2C4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A8382-046D-408B-BA57-2807B758989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5D2EA-11A8-493B-9EDD-016C590EE82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947E8-A6F0-4821-A59C-4C81269389C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2B90C-8673-4FED-A96C-EE184FD7257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946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946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fr-FR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9463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9464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946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2208A-18E5-4C9C-923B-FAD120A51C1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6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195513" y="990600"/>
            <a:ext cx="6719887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/>
          <a:p>
            <a:pPr algn="ctr" eaLnBrk="1" hangingPunct="1"/>
            <a:r>
              <a:rPr lang="fr-FR" altLang="fr-FR" sz="3200" dirty="0" smtClean="0">
                <a:solidFill>
                  <a:schemeClr val="tx1"/>
                </a:solidFill>
              </a:rPr>
              <a:t>Présentation de la Police Municipale de Taiarapu-Est</a:t>
            </a:r>
          </a:p>
        </p:txBody>
      </p:sp>
      <p:pic>
        <p:nvPicPr>
          <p:cNvPr id="24578" name="Picture 6" descr="Logo Poli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125538"/>
            <a:ext cx="1692275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8" descr="logo_taiarapu-est transparent(640x480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2997200"/>
            <a:ext cx="30257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9" descr="IMG_0796 (640x480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75" y="3460750"/>
            <a:ext cx="4392613" cy="3294063"/>
          </a:xfrm>
          <a:prstGeom prst="rect">
            <a:avLst/>
          </a:prstGeom>
          <a:noFill/>
          <a:ln w="50800" cmpd="thinThick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836613"/>
            <a:ext cx="8382000" cy="1079500"/>
          </a:xfrm>
        </p:spPr>
        <p:txBody>
          <a:bodyPr anchor="ctr"/>
          <a:lstStyle/>
          <a:p>
            <a:pPr eaLnBrk="1" hangingPunct="1"/>
            <a:r>
              <a:rPr lang="fr-FR" altLang="fr-FR" sz="3200" dirty="0" smtClean="0"/>
              <a:t>BILAN D’ACTIVITE ANNEE 2018</a:t>
            </a:r>
            <a:endParaRPr lang="fr-FR" altLang="fr-FR" sz="2800" dirty="0" smtClean="0"/>
          </a:p>
        </p:txBody>
      </p:sp>
      <p:sp>
        <p:nvSpPr>
          <p:cNvPr id="28674" name="AutoShape 3"/>
          <p:cNvSpPr>
            <a:spLocks noChangeArrowheads="1"/>
          </p:cNvSpPr>
          <p:nvPr/>
        </p:nvSpPr>
        <p:spPr bwMode="auto">
          <a:xfrm>
            <a:off x="3311525" y="0"/>
            <a:ext cx="5832475" cy="901700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altLang="fr-FR" sz="2800" b="1"/>
              <a:t>Présentation de la Police Municipale de Taiarapu-est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559185"/>
              </p:ext>
            </p:extLst>
          </p:nvPr>
        </p:nvGraphicFramePr>
        <p:xfrm>
          <a:off x="899593" y="2420877"/>
          <a:ext cx="8136902" cy="4392498"/>
        </p:xfrm>
        <a:graphic>
          <a:graphicData uri="http://schemas.openxmlformats.org/drawingml/2006/table">
            <a:tbl>
              <a:tblPr/>
              <a:tblGrid>
                <a:gridCol w="1911559"/>
                <a:gridCol w="490667"/>
                <a:gridCol w="477037"/>
                <a:gridCol w="422519"/>
                <a:gridCol w="422519"/>
                <a:gridCol w="368002"/>
                <a:gridCol w="398667"/>
                <a:gridCol w="395260"/>
                <a:gridCol w="422519"/>
                <a:gridCol w="603113"/>
                <a:gridCol w="490667"/>
                <a:gridCol w="562223"/>
                <a:gridCol w="545187"/>
                <a:gridCol w="626963"/>
              </a:tblGrid>
              <a:tr h="1996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Désignation des Interventions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JANVIER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FEVRIER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AVRIL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JUILLET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AOÛT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DECEMBRE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  <a:tr h="1996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Patrouilles pédestres/véhiculées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96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Patrouilles vélos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96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Patrouille pédestre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96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Dégagement Personnes/VL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96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Points fixes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96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Surveillance générale Taiarapu-est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96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Sorties mixtes (SG/Courriers)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96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Sorties cultes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96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Rapports, PV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96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Constatation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Contravention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Compte-rendu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Police Route/Service imposé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96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Timbres Amendes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96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GTPI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96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96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Sortie culte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836613"/>
            <a:ext cx="8382000" cy="1079500"/>
          </a:xfrm>
        </p:spPr>
        <p:txBody>
          <a:bodyPr anchor="ctr"/>
          <a:lstStyle/>
          <a:p>
            <a:pPr eaLnBrk="1" hangingPunct="1"/>
            <a:r>
              <a:rPr lang="fr-FR" altLang="fr-FR" sz="3200" dirty="0" smtClean="0"/>
              <a:t>BILAN D’ACTIVITE ANNEE 2018</a:t>
            </a:r>
            <a:endParaRPr lang="fr-FR" altLang="fr-FR" sz="2800" dirty="0" smtClean="0"/>
          </a:p>
        </p:txBody>
      </p:sp>
      <p:sp>
        <p:nvSpPr>
          <p:cNvPr id="29698" name="AutoShape 3"/>
          <p:cNvSpPr>
            <a:spLocks noChangeArrowheads="1"/>
          </p:cNvSpPr>
          <p:nvPr/>
        </p:nvSpPr>
        <p:spPr bwMode="auto">
          <a:xfrm>
            <a:off x="3311525" y="0"/>
            <a:ext cx="5832475" cy="901700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altLang="fr-FR" sz="2800" b="1"/>
              <a:t>Présentation de la Police Municipale de Taiarapu-est</a:t>
            </a: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259016"/>
              </p:ext>
            </p:extLst>
          </p:nvPr>
        </p:nvGraphicFramePr>
        <p:xfrm>
          <a:off x="827584" y="2348880"/>
          <a:ext cx="820891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836613"/>
            <a:ext cx="8382000" cy="1079500"/>
          </a:xfrm>
        </p:spPr>
        <p:txBody>
          <a:bodyPr anchor="ctr"/>
          <a:lstStyle/>
          <a:p>
            <a:pPr eaLnBrk="1" hangingPunct="1"/>
            <a:r>
              <a:rPr lang="fr-FR" altLang="fr-FR" sz="3200" dirty="0" smtClean="0"/>
              <a:t>ACCIDENTOLOGIE 2005-2018</a:t>
            </a:r>
            <a:endParaRPr lang="fr-FR" altLang="fr-FR" sz="2800" dirty="0" smtClean="0"/>
          </a:p>
        </p:txBody>
      </p:sp>
      <p:sp>
        <p:nvSpPr>
          <p:cNvPr id="29698" name="AutoShape 3"/>
          <p:cNvSpPr>
            <a:spLocks noChangeArrowheads="1"/>
          </p:cNvSpPr>
          <p:nvPr/>
        </p:nvSpPr>
        <p:spPr bwMode="auto">
          <a:xfrm>
            <a:off x="3311525" y="0"/>
            <a:ext cx="5832475" cy="901700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altLang="fr-FR" sz="2800" b="1"/>
              <a:t>Présentation de la Police Municipale de Taiarapu-est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859522"/>
              </p:ext>
            </p:extLst>
          </p:nvPr>
        </p:nvGraphicFramePr>
        <p:xfrm>
          <a:off x="827584" y="2348872"/>
          <a:ext cx="8280916" cy="4128463"/>
        </p:xfrm>
        <a:graphic>
          <a:graphicData uri="http://schemas.openxmlformats.org/drawingml/2006/table">
            <a:tbl>
              <a:tblPr/>
              <a:tblGrid>
                <a:gridCol w="1445876"/>
                <a:gridCol w="474226"/>
                <a:gridCol w="474226"/>
                <a:gridCol w="474226"/>
                <a:gridCol w="474226"/>
                <a:gridCol w="474226"/>
                <a:gridCol w="474226"/>
                <a:gridCol w="432989"/>
                <a:gridCol w="474226"/>
                <a:gridCol w="432989"/>
                <a:gridCol w="432989"/>
                <a:gridCol w="432989"/>
                <a:gridCol w="432989"/>
                <a:gridCol w="432989"/>
                <a:gridCol w="432989"/>
                <a:gridCol w="484535"/>
              </a:tblGrid>
              <a:tr h="1944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Années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  <a:tr h="16559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Rapports d'Accidents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AVP corporel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AVP matériel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AVP mortel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vl en cause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poids-lourds en cause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44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2 roues motorisés en cause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090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vélos en cause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239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piétons en cause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88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Engins/piétons en cause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personnes concernées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personnes blessées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personnes décédées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contrôle alcooltest positif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E2"/>
                    </a:solidFill>
                  </a:tcPr>
                </a:tc>
              </a:tr>
              <a:tr h="1090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personnes alcoolisées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E2"/>
                    </a:solidFill>
                  </a:tcPr>
                </a:tc>
              </a:tr>
              <a:tr h="26794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personne ayant consommés de l'alcool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E2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délit de fuite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défaut d'assurance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rébellion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44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personnes non titulaire du PC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44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185" marR="7185" marT="71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23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836613"/>
            <a:ext cx="8382000" cy="1079500"/>
          </a:xfrm>
        </p:spPr>
        <p:txBody>
          <a:bodyPr anchor="ctr"/>
          <a:lstStyle/>
          <a:p>
            <a:pPr eaLnBrk="1" hangingPunct="1"/>
            <a:r>
              <a:rPr lang="fr-FR" altLang="fr-FR" sz="3200" dirty="0" smtClean="0"/>
              <a:t>ACCIDENTOLOGIE 2005-2018</a:t>
            </a:r>
            <a:endParaRPr lang="fr-FR" altLang="fr-FR" sz="2800" dirty="0" smtClean="0"/>
          </a:p>
        </p:txBody>
      </p:sp>
      <p:sp>
        <p:nvSpPr>
          <p:cNvPr id="29698" name="AutoShape 3"/>
          <p:cNvSpPr>
            <a:spLocks noChangeArrowheads="1"/>
          </p:cNvSpPr>
          <p:nvPr/>
        </p:nvSpPr>
        <p:spPr bwMode="auto">
          <a:xfrm>
            <a:off x="3311525" y="0"/>
            <a:ext cx="5832475" cy="901700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altLang="fr-FR" sz="2800" b="1"/>
              <a:t>Présentation de la Police Municipale de Taiarapu-est</a:t>
            </a:r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656939"/>
              </p:ext>
            </p:extLst>
          </p:nvPr>
        </p:nvGraphicFramePr>
        <p:xfrm>
          <a:off x="778118" y="2276872"/>
          <a:ext cx="8330385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036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836613"/>
            <a:ext cx="8382000" cy="1079500"/>
          </a:xfrm>
        </p:spPr>
        <p:txBody>
          <a:bodyPr anchor="ctr"/>
          <a:lstStyle/>
          <a:p>
            <a:pPr eaLnBrk="1" hangingPunct="1"/>
            <a:r>
              <a:rPr lang="fr-FR" altLang="fr-FR" sz="3200" dirty="0" smtClean="0"/>
              <a:t>ACCIDENTOLOGIE 2005-2018</a:t>
            </a:r>
            <a:endParaRPr lang="fr-FR" altLang="fr-FR" sz="2800" dirty="0" smtClean="0"/>
          </a:p>
        </p:txBody>
      </p:sp>
      <p:sp>
        <p:nvSpPr>
          <p:cNvPr id="29698" name="AutoShape 3"/>
          <p:cNvSpPr>
            <a:spLocks noChangeArrowheads="1"/>
          </p:cNvSpPr>
          <p:nvPr/>
        </p:nvSpPr>
        <p:spPr bwMode="auto">
          <a:xfrm>
            <a:off x="3311525" y="0"/>
            <a:ext cx="5832475" cy="901700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altLang="fr-FR" sz="2800" b="1"/>
              <a:t>Présentation de la Police Municipale de Taiarapu-est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577348"/>
              </p:ext>
            </p:extLst>
          </p:nvPr>
        </p:nvGraphicFramePr>
        <p:xfrm>
          <a:off x="827584" y="2348880"/>
          <a:ext cx="4699002" cy="571500"/>
        </p:xfrm>
        <a:graphic>
          <a:graphicData uri="http://schemas.openxmlformats.org/drawingml/2006/table">
            <a:tbl>
              <a:tblPr/>
              <a:tblGrid>
                <a:gridCol w="1779972"/>
                <a:gridCol w="583806"/>
                <a:gridCol w="583806"/>
                <a:gridCol w="583806"/>
                <a:gridCol w="583806"/>
                <a:gridCol w="583806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Lieux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Taravao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Afaahiti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Faaone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Tautira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d'accidents par commune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2545975"/>
              </p:ext>
            </p:extLst>
          </p:nvPr>
        </p:nvGraphicFramePr>
        <p:xfrm>
          <a:off x="1475656" y="3060000"/>
          <a:ext cx="7452000" cy="3674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279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836613"/>
            <a:ext cx="8382000" cy="1079500"/>
          </a:xfrm>
        </p:spPr>
        <p:txBody>
          <a:bodyPr anchor="ctr"/>
          <a:lstStyle/>
          <a:p>
            <a:pPr eaLnBrk="1" hangingPunct="1"/>
            <a:r>
              <a:rPr lang="fr-FR" altLang="fr-FR" sz="3200" dirty="0" smtClean="0"/>
              <a:t>STATISTIQUES SUICIDES 2005-2018</a:t>
            </a:r>
            <a:endParaRPr lang="fr-FR" altLang="fr-FR" sz="2800" dirty="0" smtClean="0"/>
          </a:p>
        </p:txBody>
      </p:sp>
      <p:sp>
        <p:nvSpPr>
          <p:cNvPr id="29698" name="AutoShape 3"/>
          <p:cNvSpPr>
            <a:spLocks noChangeArrowheads="1"/>
          </p:cNvSpPr>
          <p:nvPr/>
        </p:nvSpPr>
        <p:spPr bwMode="auto">
          <a:xfrm>
            <a:off x="3311525" y="0"/>
            <a:ext cx="5832475" cy="901700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altLang="fr-FR" sz="2800" b="1"/>
              <a:t>Présentation de la Police Municipale de Taiarapu-est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966291"/>
              </p:ext>
            </p:extLst>
          </p:nvPr>
        </p:nvGraphicFramePr>
        <p:xfrm>
          <a:off x="827580" y="2348882"/>
          <a:ext cx="8280927" cy="4392486"/>
        </p:xfrm>
        <a:graphic>
          <a:graphicData uri="http://schemas.openxmlformats.org/drawingml/2006/table">
            <a:tbl>
              <a:tblPr/>
              <a:tblGrid>
                <a:gridCol w="1443188"/>
                <a:gridCol w="457840"/>
                <a:gridCol w="457840"/>
                <a:gridCol w="457840"/>
                <a:gridCol w="457840"/>
                <a:gridCol w="457840"/>
                <a:gridCol w="457840"/>
                <a:gridCol w="418027"/>
                <a:gridCol w="457840"/>
                <a:gridCol w="418027"/>
                <a:gridCol w="467793"/>
                <a:gridCol w="467793"/>
                <a:gridCol w="467793"/>
                <a:gridCol w="467793"/>
                <a:gridCol w="467793"/>
                <a:gridCol w="457840"/>
              </a:tblGrid>
              <a:tr h="2990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Années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  <a:tr h="17957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Rapports 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19961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Suicide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19922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Tentative de suicide 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34532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Suspicion de tentative de suicide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34532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personnes concernées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34532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personnes décédées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34532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Suicide/tentative par pendaison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334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Suicide/tentative par armes blanches/tesson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583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Suicide/tentative par utilisation de produits inflammables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1791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Suicide/tentative par absorption de médicaments/produits toxiques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041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Suicide/tentative par utilisation VL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35" marR="6935" marT="6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57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836613"/>
            <a:ext cx="8382000" cy="1079500"/>
          </a:xfrm>
        </p:spPr>
        <p:txBody>
          <a:bodyPr anchor="ctr"/>
          <a:lstStyle/>
          <a:p>
            <a:pPr eaLnBrk="1" hangingPunct="1"/>
            <a:r>
              <a:rPr lang="fr-FR" altLang="fr-FR" sz="3200" dirty="0" smtClean="0"/>
              <a:t>STATISTIQUES SUICIDES 2005-2018</a:t>
            </a:r>
            <a:endParaRPr lang="fr-FR" altLang="fr-FR" sz="2800" dirty="0" smtClean="0"/>
          </a:p>
        </p:txBody>
      </p:sp>
      <p:sp>
        <p:nvSpPr>
          <p:cNvPr id="29698" name="AutoShape 3"/>
          <p:cNvSpPr>
            <a:spLocks noChangeArrowheads="1"/>
          </p:cNvSpPr>
          <p:nvPr/>
        </p:nvSpPr>
        <p:spPr bwMode="auto">
          <a:xfrm>
            <a:off x="3311525" y="0"/>
            <a:ext cx="5832475" cy="901700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altLang="fr-FR" sz="2800" b="1"/>
              <a:t>Présentation de la Police Municipale de Taiarapu-est</a:t>
            </a: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6656231"/>
              </p:ext>
            </p:extLst>
          </p:nvPr>
        </p:nvGraphicFramePr>
        <p:xfrm>
          <a:off x="827583" y="2348879"/>
          <a:ext cx="8280921" cy="4509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839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836613"/>
            <a:ext cx="8382000" cy="1079500"/>
          </a:xfrm>
        </p:spPr>
        <p:txBody>
          <a:bodyPr anchor="ctr"/>
          <a:lstStyle/>
          <a:p>
            <a:pPr eaLnBrk="1" hangingPunct="1"/>
            <a:r>
              <a:rPr lang="fr-FR" altLang="fr-FR" sz="3200" dirty="0" smtClean="0"/>
              <a:t>STATISTIQUES SUICIDES 2005-2018</a:t>
            </a:r>
            <a:endParaRPr lang="fr-FR" altLang="fr-FR" sz="2800" dirty="0" smtClean="0"/>
          </a:p>
        </p:txBody>
      </p:sp>
      <p:sp>
        <p:nvSpPr>
          <p:cNvPr id="29698" name="AutoShape 3"/>
          <p:cNvSpPr>
            <a:spLocks noChangeArrowheads="1"/>
          </p:cNvSpPr>
          <p:nvPr/>
        </p:nvSpPr>
        <p:spPr bwMode="auto">
          <a:xfrm>
            <a:off x="3311525" y="0"/>
            <a:ext cx="5832475" cy="901700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altLang="fr-FR" sz="2800" b="1"/>
              <a:t>Présentation de la Police Municipale de Taiarapu-est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838866"/>
              </p:ext>
            </p:extLst>
          </p:nvPr>
        </p:nvGraphicFramePr>
        <p:xfrm>
          <a:off x="899592" y="2371726"/>
          <a:ext cx="4762500" cy="762000"/>
        </p:xfrm>
        <a:graphic>
          <a:graphicData uri="http://schemas.openxmlformats.org/drawingml/2006/table">
            <a:tbl>
              <a:tblPr/>
              <a:tblGrid>
                <a:gridCol w="1841500"/>
                <a:gridCol w="584200"/>
                <a:gridCol w="584200"/>
                <a:gridCol w="584200"/>
                <a:gridCol w="584200"/>
                <a:gridCol w="584200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Lieux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Taravao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Afaahiti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Faaone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Tautira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suicide/tentative/suspicion par commune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7126264"/>
              </p:ext>
            </p:extLst>
          </p:nvPr>
        </p:nvGraphicFramePr>
        <p:xfrm>
          <a:off x="1115616" y="3284984"/>
          <a:ext cx="784887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873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836613"/>
            <a:ext cx="8382000" cy="1079500"/>
          </a:xfrm>
        </p:spPr>
        <p:txBody>
          <a:bodyPr anchor="ctr"/>
          <a:lstStyle/>
          <a:p>
            <a:pPr eaLnBrk="1" hangingPunct="1"/>
            <a:r>
              <a:rPr lang="fr-FR" altLang="fr-FR" sz="3200" dirty="0" smtClean="0"/>
              <a:t>BUDGET PREVISIONNEL 2017-2019</a:t>
            </a:r>
            <a:br>
              <a:rPr lang="fr-FR" altLang="fr-FR" sz="3200" dirty="0" smtClean="0"/>
            </a:br>
            <a:r>
              <a:rPr lang="fr-FR" altLang="fr-FR" sz="3200" dirty="0" smtClean="0"/>
              <a:t>Section Fonctionnement</a:t>
            </a:r>
            <a:endParaRPr lang="fr-FR" altLang="fr-FR" sz="2800" dirty="0" smtClean="0"/>
          </a:p>
        </p:txBody>
      </p:sp>
      <p:sp>
        <p:nvSpPr>
          <p:cNvPr id="40962" name="AutoShape 3"/>
          <p:cNvSpPr>
            <a:spLocks noChangeArrowheads="1"/>
          </p:cNvSpPr>
          <p:nvPr/>
        </p:nvSpPr>
        <p:spPr bwMode="auto">
          <a:xfrm>
            <a:off x="3311525" y="0"/>
            <a:ext cx="5832475" cy="901700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altLang="fr-FR" sz="2800" b="1"/>
              <a:t>Présentation de la Police Municipale de Taiarapu-est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810974"/>
              </p:ext>
            </p:extLst>
          </p:nvPr>
        </p:nvGraphicFramePr>
        <p:xfrm>
          <a:off x="827584" y="2348880"/>
          <a:ext cx="8136904" cy="43204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3458"/>
                <a:gridCol w="2512813"/>
                <a:gridCol w="1382790"/>
                <a:gridCol w="892123"/>
                <a:gridCol w="773173"/>
                <a:gridCol w="702547"/>
              </a:tblGrid>
              <a:tr h="202895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</a:rPr>
                        <a:t>Financement</a:t>
                      </a:r>
                      <a:endParaRPr lang="fr-F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289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effectLst/>
                        </a:rPr>
                        <a:t>Chapitre - Libellé</a:t>
                      </a:r>
                      <a:endParaRPr lang="fr-F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effectLst/>
                        </a:rPr>
                        <a:t>Désignation </a:t>
                      </a:r>
                      <a:endParaRPr lang="fr-F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err="1">
                          <a:effectLst/>
                        </a:rPr>
                        <a:t>Proforma</a:t>
                      </a:r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Prix TTC</a:t>
                      </a:r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Fonds</a:t>
                      </a:r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F.I.P.</a:t>
                      </a:r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289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effectLst/>
                        </a:rPr>
                        <a:t>propres</a:t>
                      </a:r>
                      <a:endParaRPr lang="fr-F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 </a:t>
                      </a:r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289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11</a:t>
                      </a:r>
                      <a:endParaRPr lang="fr-F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192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60631 Fournitures d'entretien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Commande annuelle pour le nettoyage du Poste de police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289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Autres produits</a:t>
                      </a:r>
                      <a:endParaRPr lang="fr-F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289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8029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60636 Vêtments de travail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u="none" strike="noStrike" dirty="0">
                          <a:effectLst/>
                        </a:rPr>
                        <a:t>14 Bermudas intervention APM Brillant ; 14 Bermudas intervention APJA Brillant</a:t>
                      </a:r>
                      <a:endParaRPr lang="fr-F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u="none" strike="noStrike">
                          <a:effectLst/>
                        </a:rPr>
                        <a:t>Devis 2017-201</a:t>
                      </a:r>
                      <a:endParaRPr lang="fr-FR" sz="1100" b="0" i="0" u="none" strike="noStrike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u="none" strike="noStrike">
                          <a:effectLst/>
                        </a:rPr>
                        <a:t>219 078</a:t>
                      </a:r>
                      <a:endParaRPr lang="fr-FR" sz="1100" b="0" i="0" u="none" strike="noStrike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u="none" strike="noStrike">
                          <a:effectLst/>
                        </a:rPr>
                        <a:t>219 078</a:t>
                      </a:r>
                      <a:endParaRPr lang="fr-FR" sz="1100" b="0" i="0" u="none" strike="noStrike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8029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u="none" strike="noStrike">
                          <a:effectLst/>
                        </a:rPr>
                        <a:t>16 Polos Médiateurs de ville ; 30 Casquettes Police Municipale ; 30 Ecussons brodé commune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u="none" strike="noStrike">
                          <a:effectLst/>
                        </a:rPr>
                        <a:t>Proforma 3431-17</a:t>
                      </a:r>
                      <a:endParaRPr lang="fr-FR" sz="1100" b="0" i="0" u="none" strike="noStrike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u="none" strike="noStrike">
                          <a:effectLst/>
                        </a:rPr>
                        <a:t>126 904</a:t>
                      </a:r>
                      <a:endParaRPr lang="fr-FR" sz="1100" b="0" i="0" u="none" strike="noStrike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u="none" strike="noStrike">
                          <a:effectLst/>
                        </a:rPr>
                        <a:t>126 904</a:t>
                      </a:r>
                      <a:endParaRPr lang="fr-FR" sz="1100" b="0" i="0" u="none" strike="noStrike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35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u="none" strike="noStrike">
                          <a:effectLst/>
                        </a:rPr>
                        <a:t>6 Paires de tennis de sport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u="none" strike="noStrike">
                          <a:effectLst/>
                        </a:rPr>
                        <a:t>Devis N° DE001048</a:t>
                      </a:r>
                      <a:endParaRPr lang="fr-FR" sz="1100" b="0" i="0" u="none" strike="noStrike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u="none" strike="noStrike">
                          <a:effectLst/>
                        </a:rPr>
                        <a:t>53 550</a:t>
                      </a:r>
                      <a:endParaRPr lang="fr-FR" sz="1100" b="0" i="0" u="none" strike="noStrike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u="none" strike="noStrike">
                          <a:effectLst/>
                        </a:rPr>
                        <a:t>53 550</a:t>
                      </a:r>
                      <a:endParaRPr lang="fr-FR" sz="1100" b="0" i="0" u="none" strike="noStrike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90706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u="none" strike="noStrike">
                          <a:effectLst/>
                        </a:rPr>
                        <a:t>2 Pantalons d'intervention satiné marine uni ; 14 Pantalons d'intervention satiné PM ; 10 Gilets tactique multipoches PM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u="none" strike="noStrike">
                          <a:effectLst/>
                        </a:rPr>
                        <a:t>Proforma N°2017/0303</a:t>
                      </a:r>
                      <a:endParaRPr lang="fr-FR" sz="1100" b="0" i="0" u="none" strike="noStrike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u="none" strike="noStrike" dirty="0">
                          <a:effectLst/>
                        </a:rPr>
                        <a:t>617 944</a:t>
                      </a:r>
                      <a:endParaRPr lang="fr-FR" sz="1100" b="0" i="0" u="none" strike="noStrike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u="none" strike="noStrike">
                          <a:effectLst/>
                        </a:rPr>
                        <a:t>617 944</a:t>
                      </a:r>
                      <a:endParaRPr lang="fr-FR" sz="1100" b="0" i="0" u="none" strike="noStrike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836613"/>
            <a:ext cx="8382000" cy="1079500"/>
          </a:xfrm>
        </p:spPr>
        <p:txBody>
          <a:bodyPr anchor="ctr"/>
          <a:lstStyle/>
          <a:p>
            <a:pPr eaLnBrk="1" hangingPunct="1"/>
            <a:r>
              <a:rPr lang="fr-FR" altLang="fr-FR" sz="3200" dirty="0" smtClean="0"/>
              <a:t>BUDGET PREVISIONNEL 2017-2019</a:t>
            </a:r>
            <a:br>
              <a:rPr lang="fr-FR" altLang="fr-FR" sz="3200" dirty="0" smtClean="0"/>
            </a:br>
            <a:r>
              <a:rPr lang="fr-FR" altLang="fr-FR" sz="3200" dirty="0" smtClean="0"/>
              <a:t>Section Fonctionnement</a:t>
            </a:r>
            <a:endParaRPr lang="fr-FR" altLang="fr-FR" sz="2800" dirty="0" smtClean="0"/>
          </a:p>
        </p:txBody>
      </p:sp>
      <p:sp>
        <p:nvSpPr>
          <p:cNvPr id="41986" name="AutoShape 3"/>
          <p:cNvSpPr>
            <a:spLocks noChangeArrowheads="1"/>
          </p:cNvSpPr>
          <p:nvPr/>
        </p:nvSpPr>
        <p:spPr bwMode="auto">
          <a:xfrm>
            <a:off x="3311525" y="0"/>
            <a:ext cx="5832475" cy="901700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altLang="fr-FR" sz="2800" b="1"/>
              <a:t>Présentation de la Police Municipale de Taiarapu-est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448901"/>
              </p:ext>
            </p:extLst>
          </p:nvPr>
        </p:nvGraphicFramePr>
        <p:xfrm>
          <a:off x="821629" y="1818599"/>
          <a:ext cx="8322371" cy="4987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3459"/>
                <a:gridCol w="2735053"/>
                <a:gridCol w="1152128"/>
                <a:gridCol w="1086011"/>
                <a:gridCol w="773174"/>
                <a:gridCol w="702546"/>
              </a:tblGrid>
              <a:tr h="131157"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Financement</a:t>
                      </a:r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3115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Chapitre - Libellé</a:t>
                      </a:r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Désignation </a:t>
                      </a:r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err="1">
                          <a:effectLst/>
                        </a:rPr>
                        <a:t>Proforma</a:t>
                      </a:r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Prix TTC</a:t>
                      </a:r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Fonds</a:t>
                      </a:r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F.I.P.</a:t>
                      </a:r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b"/>
                </a:tc>
              </a:tr>
              <a:tr h="13115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propres</a:t>
                      </a:r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b"/>
                </a:tc>
              </a:tr>
              <a:tr h="13115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11</a:t>
                      </a:r>
                      <a:endParaRPr lang="fr-F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b"/>
                </a:tc>
              </a:tr>
              <a:tr h="8795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u="none" strike="noStrike" dirty="0">
                          <a:effectLst/>
                        </a:rPr>
                        <a:t>26 Polos lycra MC BAMBOU Marine PM ; 4 Polos lycra MC BAMBOU Blanc PM ; 2 Pantalons Homme de ville PM à liseré bleu gitane ; 30 Ecusson plastifié PM "RF" sur velcro</a:t>
                      </a:r>
                      <a:endParaRPr lang="fr-F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u="none" strike="noStrike" dirty="0">
                          <a:effectLst/>
                        </a:rPr>
                        <a:t>Devis N°2017/036</a:t>
                      </a:r>
                      <a:endParaRPr lang="fr-FR" sz="1100" b="0" i="0" u="none" strike="noStrike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u="none" strike="noStrike" dirty="0">
                          <a:effectLst/>
                        </a:rPr>
                        <a:t>263 088</a:t>
                      </a:r>
                      <a:endParaRPr lang="fr-FR" sz="1100" b="0" i="0" u="none" strike="noStrike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u="none" strike="noStrike">
                          <a:effectLst/>
                        </a:rPr>
                        <a:t>263 088</a:t>
                      </a:r>
                      <a:endParaRPr lang="fr-FR" sz="1100" b="0" i="0" u="none" strike="noStrike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</a:tr>
              <a:tr h="7329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u="none" strike="noStrike" dirty="0" smtClean="0">
                          <a:effectLst/>
                        </a:rPr>
                        <a:t>4 Coupe vent réversible PM MARINE/ORANGE ; 4 Paires de Menottes double sécurité + étuis ; 16 Magnum </a:t>
                      </a:r>
                      <a:r>
                        <a:rPr lang="fr-FR" sz="1100" u="none" strike="noStrike" dirty="0" err="1" smtClean="0">
                          <a:effectLst/>
                        </a:rPr>
                        <a:t>Erupt</a:t>
                      </a:r>
                      <a:r>
                        <a:rPr lang="fr-FR" sz="1100" u="none" strike="noStrike" dirty="0" smtClean="0">
                          <a:effectLst/>
                        </a:rPr>
                        <a:t> ; 16 Rangers ELITE Spider ; 2 Paires de chaussures de ville Magnum</a:t>
                      </a:r>
                      <a:endParaRPr lang="fr-F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u="none" strike="noStrike" dirty="0">
                          <a:effectLst/>
                        </a:rPr>
                        <a:t>Devis 17D201</a:t>
                      </a:r>
                      <a:endParaRPr lang="fr-FR" sz="1100" b="0" i="0" u="none" strike="noStrike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b="0" i="0" u="none" strike="noStrike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</a:rPr>
                        <a:t>786 016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b="0" i="0" u="none" strike="noStrike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</a:rPr>
                        <a:t>786 016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</a:tr>
              <a:tr h="13115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>
                          <a:effectLst/>
                        </a:rPr>
                        <a:t>Total chapitre</a:t>
                      </a:r>
                      <a:endParaRPr lang="fr-FR" sz="11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>
                          <a:effectLst/>
                        </a:rPr>
                        <a:t> </a:t>
                      </a:r>
                      <a:endParaRPr lang="fr-FR" sz="11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 </a:t>
                      </a:r>
                      <a:endParaRPr lang="fr-FR" sz="11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i="0" u="none" strike="noStrike" dirty="0">
                          <a:effectLst/>
                          <a:latin typeface="Arial" panose="020B0604020202020204" pitchFamily="34" charset="0"/>
                        </a:rPr>
                        <a:t>2 066 580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i="0" u="none" strike="noStrike" dirty="0">
                          <a:effectLst/>
                          <a:latin typeface="Arial" panose="020B0604020202020204" pitchFamily="34" charset="0"/>
                        </a:rPr>
                        <a:t>2 066 580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 dirty="0">
                          <a:effectLst/>
                        </a:rPr>
                        <a:t>0</a:t>
                      </a:r>
                      <a:endParaRPr lang="fr-FR" sz="11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</a:tr>
              <a:tr h="43976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2183 - Mobilier, matériel informatique, matériel de formation</a:t>
                      </a:r>
                      <a:endParaRPr lang="fr-F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u="none" strike="noStrike" dirty="0">
                          <a:effectLst/>
                        </a:rPr>
                        <a:t>Armoire métal 2 P.OUVR.BLEU ; Chaise moulée bleue ; Table et 4 Chaises Merisier</a:t>
                      </a:r>
                      <a:endParaRPr lang="fr-F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u="none" strike="noStrike">
                          <a:effectLst/>
                        </a:rPr>
                        <a:t>Proforma N° PF4343</a:t>
                      </a:r>
                      <a:endParaRPr lang="fr-FR" sz="1100" b="0" i="0" u="none" strike="noStrike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u="none" strike="noStrike" dirty="0">
                          <a:effectLst/>
                        </a:rPr>
                        <a:t>132 500</a:t>
                      </a:r>
                      <a:endParaRPr lang="fr-FR" sz="1100" b="0" i="0" u="none" strike="noStrike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u="none" strike="noStrike">
                          <a:effectLst/>
                        </a:rPr>
                        <a:t>132 500</a:t>
                      </a:r>
                      <a:endParaRPr lang="fr-FR" sz="1100" b="0" i="0" u="none" strike="noStrike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</a:tr>
              <a:tr h="13115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>
                          <a:effectLst/>
                        </a:rPr>
                        <a:t>Total chapitre</a:t>
                      </a:r>
                      <a:endParaRPr lang="fr-FR" sz="11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>
                          <a:effectLst/>
                        </a:rPr>
                        <a:t> </a:t>
                      </a:r>
                      <a:endParaRPr lang="fr-FR" sz="11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 </a:t>
                      </a:r>
                      <a:endParaRPr lang="fr-FR" sz="11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 dirty="0">
                          <a:effectLst/>
                        </a:rPr>
                        <a:t>132 500</a:t>
                      </a:r>
                      <a:endParaRPr lang="fr-FR" sz="11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 dirty="0">
                          <a:effectLst/>
                        </a:rPr>
                        <a:t>132 500</a:t>
                      </a:r>
                      <a:endParaRPr lang="fr-FR" sz="11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 dirty="0">
                          <a:effectLst/>
                        </a:rPr>
                        <a:t>0</a:t>
                      </a:r>
                      <a:endParaRPr lang="fr-FR" sz="11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</a:tr>
              <a:tr h="13115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61551 Matériel roulant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Autres réparations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</a:tr>
              <a:tr h="13115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>
                          <a:effectLst/>
                        </a:rPr>
                        <a:t>Total chapitre</a:t>
                      </a:r>
                      <a:endParaRPr lang="fr-FR" sz="11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>
                          <a:effectLst/>
                        </a:rPr>
                        <a:t> </a:t>
                      </a:r>
                      <a:endParaRPr lang="fr-FR" sz="11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 </a:t>
                      </a:r>
                      <a:endParaRPr lang="fr-FR" sz="11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>
                          <a:effectLst/>
                        </a:rPr>
                        <a:t>0</a:t>
                      </a:r>
                      <a:endParaRPr lang="fr-FR" sz="11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 dirty="0">
                          <a:effectLst/>
                        </a:rPr>
                        <a:t>0</a:t>
                      </a:r>
                      <a:endParaRPr lang="fr-FR" sz="11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 dirty="0">
                          <a:effectLst/>
                        </a:rPr>
                        <a:t>0</a:t>
                      </a:r>
                      <a:endParaRPr lang="fr-FR" sz="11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</a:tr>
              <a:tr h="24688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6156 - Maintenance</a:t>
                      </a:r>
                      <a:endParaRPr lang="fr-F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Vérification annuelle E.P.I. (Equipement de protection individuelle)</a:t>
                      </a:r>
                      <a:endParaRPr lang="fr-F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</a:tr>
              <a:tr h="13115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>
                          <a:effectLst/>
                        </a:rPr>
                        <a:t>Total chapitre</a:t>
                      </a:r>
                      <a:endParaRPr lang="fr-FR" sz="11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>
                          <a:effectLst/>
                        </a:rPr>
                        <a:t> </a:t>
                      </a:r>
                      <a:endParaRPr lang="fr-FR" sz="11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 </a:t>
                      </a:r>
                      <a:endParaRPr lang="fr-FR" sz="11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 dirty="0">
                          <a:effectLst/>
                        </a:rPr>
                        <a:t>0</a:t>
                      </a:r>
                      <a:endParaRPr lang="fr-FR" sz="11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 dirty="0">
                          <a:effectLst/>
                        </a:rPr>
                        <a:t>0</a:t>
                      </a:r>
                      <a:endParaRPr lang="fr-FR" sz="11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 dirty="0">
                          <a:effectLst/>
                        </a:rPr>
                        <a:t>0</a:t>
                      </a:r>
                      <a:endParaRPr lang="fr-FR" sz="11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</a:tr>
              <a:tr h="13115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6188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Autres frais divers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</a:tr>
              <a:tr h="13115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6262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Frais de télécommunications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</a:tr>
              <a:tr h="13115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6288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Autres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/>
                </a:tc>
              </a:tr>
              <a:tr h="13115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>
                          <a:effectLst/>
                        </a:rPr>
                        <a:t>Total chapitre</a:t>
                      </a:r>
                      <a:endParaRPr lang="fr-FR" sz="11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>
                          <a:effectLst/>
                        </a:rPr>
                        <a:t> </a:t>
                      </a:r>
                      <a:endParaRPr lang="fr-FR" sz="11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 </a:t>
                      </a:r>
                      <a:endParaRPr lang="fr-FR" sz="11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>
                          <a:effectLst/>
                        </a:rPr>
                        <a:t>0</a:t>
                      </a:r>
                      <a:endParaRPr lang="fr-FR" sz="11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 dirty="0">
                          <a:effectLst/>
                        </a:rPr>
                        <a:t>0</a:t>
                      </a:r>
                      <a:endParaRPr lang="fr-FR" sz="11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 dirty="0">
                          <a:effectLst/>
                        </a:rPr>
                        <a:t>0</a:t>
                      </a:r>
                      <a:endParaRPr lang="fr-FR" sz="11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18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1" marR="4361" marT="43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TOTAL FONCTIONNEMENT</a:t>
                      </a:r>
                      <a:endParaRPr lang="fr-FR" sz="11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</a:rPr>
                        <a:t>2 199 080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effectLst/>
                          <a:latin typeface="Arial" panose="020B0604020202020204" pitchFamily="34" charset="0"/>
                        </a:rPr>
                        <a:t>2 199 080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effectLst/>
                        </a:rPr>
                        <a:t>0</a:t>
                      </a:r>
                      <a:endParaRPr lang="fr-FR" sz="11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1" marR="4361" marT="436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836613"/>
            <a:ext cx="8382000" cy="1079500"/>
          </a:xfrm>
        </p:spPr>
        <p:txBody>
          <a:bodyPr/>
          <a:lstStyle/>
          <a:p>
            <a:pPr eaLnBrk="1" hangingPunct="1"/>
            <a:r>
              <a:rPr lang="fr-FR" altLang="fr-FR" sz="3200" smtClean="0"/>
              <a:t>Fonctionnement de la brigade de police</a:t>
            </a:r>
            <a:br>
              <a:rPr lang="fr-FR" altLang="fr-FR" sz="3200" smtClean="0"/>
            </a:br>
            <a:r>
              <a:rPr lang="fr-FR" altLang="fr-FR" sz="2800" smtClean="0"/>
              <a:t>Horaires de service</a:t>
            </a:r>
          </a:p>
        </p:txBody>
      </p:sp>
      <p:sp>
        <p:nvSpPr>
          <p:cNvPr id="15362" name="AutoShape 5"/>
          <p:cNvSpPr>
            <a:spLocks noChangeArrowheads="1"/>
          </p:cNvSpPr>
          <p:nvPr/>
        </p:nvSpPr>
        <p:spPr bwMode="auto">
          <a:xfrm>
            <a:off x="3311525" y="0"/>
            <a:ext cx="5832475" cy="901700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altLang="fr-FR" sz="2800" b="1"/>
              <a:t>Présentation de la Police Municipale de Taiarapu-est</a:t>
            </a:r>
          </a:p>
        </p:txBody>
      </p:sp>
      <p:sp>
        <p:nvSpPr>
          <p:cNvPr id="15363" name="Text Box 9"/>
          <p:cNvSpPr txBox="1">
            <a:spLocks noChangeArrowheads="1"/>
          </p:cNvSpPr>
          <p:nvPr/>
        </p:nvSpPr>
        <p:spPr bwMode="auto">
          <a:xfrm>
            <a:off x="3492500" y="2492375"/>
            <a:ext cx="2079415" cy="52322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2800" b="1" dirty="0" smtClean="0"/>
              <a:t>HORAIRES</a:t>
            </a:r>
            <a:endParaRPr lang="fr-FR" altLang="fr-FR" sz="2800" b="1" dirty="0"/>
          </a:p>
        </p:txBody>
      </p:sp>
      <p:sp>
        <p:nvSpPr>
          <p:cNvPr id="15365" name="Text Box 11"/>
          <p:cNvSpPr txBox="1">
            <a:spLocks noChangeArrowheads="1"/>
          </p:cNvSpPr>
          <p:nvPr/>
        </p:nvSpPr>
        <p:spPr bwMode="auto">
          <a:xfrm>
            <a:off x="1907704" y="3501008"/>
            <a:ext cx="5400600" cy="144655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fr-FR" sz="2200" b="1" dirty="0" smtClean="0"/>
              <a:t>Lundi-Mercredi: 	06h00-18h00</a:t>
            </a:r>
          </a:p>
          <a:p>
            <a:r>
              <a:rPr lang="fr-FR" altLang="fr-FR" sz="2200" b="1" dirty="0" smtClean="0"/>
              <a:t>Jeudi-Vendredi: 	06h00-00h00</a:t>
            </a:r>
          </a:p>
          <a:p>
            <a:r>
              <a:rPr lang="fr-FR" altLang="fr-FR" sz="2200" b="1" dirty="0" smtClean="0"/>
              <a:t>Samedi: 		08h00-00h00</a:t>
            </a:r>
            <a:endParaRPr lang="fr-FR" altLang="fr-FR" sz="2200" b="1" dirty="0"/>
          </a:p>
          <a:p>
            <a:r>
              <a:rPr lang="fr-FR" altLang="fr-FR" sz="2200" b="1" dirty="0" smtClean="0"/>
              <a:t>Dimanche: 		08h00-18h00</a:t>
            </a:r>
            <a:endParaRPr lang="fr-FR" altLang="fr-FR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836613"/>
            <a:ext cx="8382000" cy="1079500"/>
          </a:xfrm>
        </p:spPr>
        <p:txBody>
          <a:bodyPr anchor="ctr"/>
          <a:lstStyle/>
          <a:p>
            <a:pPr eaLnBrk="1" hangingPunct="1"/>
            <a:r>
              <a:rPr lang="fr-FR" altLang="fr-FR" sz="3200" dirty="0" smtClean="0"/>
              <a:t>BUDGET PREVISIONNEL 2017-2019</a:t>
            </a:r>
            <a:br>
              <a:rPr lang="fr-FR" altLang="fr-FR" sz="3200" dirty="0" smtClean="0"/>
            </a:br>
            <a:r>
              <a:rPr lang="fr-FR" altLang="fr-FR" sz="3200" dirty="0" smtClean="0"/>
              <a:t>Section Investissement</a:t>
            </a:r>
            <a:endParaRPr lang="fr-FR" altLang="fr-FR" sz="2800" dirty="0" smtClean="0"/>
          </a:p>
        </p:txBody>
      </p:sp>
      <p:sp>
        <p:nvSpPr>
          <p:cNvPr id="43010" name="AutoShape 3"/>
          <p:cNvSpPr>
            <a:spLocks noChangeArrowheads="1"/>
          </p:cNvSpPr>
          <p:nvPr/>
        </p:nvSpPr>
        <p:spPr bwMode="auto">
          <a:xfrm>
            <a:off x="3311525" y="0"/>
            <a:ext cx="5832475" cy="901700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altLang="fr-FR" sz="2800" b="1"/>
              <a:t>Présentation de la Police Municipale de Taiarapu-est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853504"/>
              </p:ext>
            </p:extLst>
          </p:nvPr>
        </p:nvGraphicFramePr>
        <p:xfrm>
          <a:off x="920552" y="1844824"/>
          <a:ext cx="8064896" cy="49477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3819"/>
                <a:gridCol w="1937297"/>
                <a:gridCol w="1582127"/>
                <a:gridCol w="832320"/>
                <a:gridCol w="807207"/>
                <a:gridCol w="807207"/>
                <a:gridCol w="774919"/>
              </a:tblGrid>
              <a:tr h="148470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</a:rPr>
                        <a:t>Financement</a:t>
                      </a:r>
                      <a:endParaRPr lang="fr-F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62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Chapitre - Libellé</a:t>
                      </a:r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Désignation </a:t>
                      </a:r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err="1">
                          <a:effectLst/>
                        </a:rPr>
                        <a:t>Proforma</a:t>
                      </a:r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Prix TTC</a:t>
                      </a:r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effectLst/>
                        </a:rPr>
                        <a:t>Fonds</a:t>
                      </a:r>
                      <a:endParaRPr lang="fr-F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ETAT</a:t>
                      </a:r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F.I.P.</a:t>
                      </a:r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b"/>
                </a:tc>
              </a:tr>
              <a:tr h="1262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propres</a:t>
                      </a:r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b"/>
                </a:tc>
              </a:tr>
              <a:tr h="23755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21561 - Matériel roulant 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Fourgon </a:t>
                      </a:r>
                      <a:endParaRPr lang="fr-FR" sz="1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100" u="none" strike="noStrike">
                          <a:effectLst/>
                        </a:rPr>
                        <a:t>Proforma Véhicule</a:t>
                      </a:r>
                      <a:endParaRPr lang="fr-FR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99" marR="6399" marT="639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5 590 000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</a:tr>
              <a:tr h="22270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Fourgon </a:t>
                      </a:r>
                      <a:endParaRPr lang="fr-FR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Véhicule avec équipement</a:t>
                      </a:r>
                      <a:endParaRPr lang="fr-FR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99" marR="6399" marT="639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790 000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</a:tr>
              <a:tr h="1262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>
                          <a:effectLst/>
                        </a:rPr>
                        <a:t>Total chapitre</a:t>
                      </a:r>
                      <a:endParaRPr lang="fr-FR" sz="11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>
                          <a:effectLst/>
                        </a:rPr>
                        <a:t> </a:t>
                      </a:r>
                      <a:endParaRPr lang="fr-FR" sz="11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>
                          <a:effectLst/>
                        </a:rPr>
                        <a:t> </a:t>
                      </a:r>
                      <a:endParaRPr lang="fr-FR" sz="11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>
                          <a:effectLst/>
                        </a:rPr>
                        <a:t>6 380 000</a:t>
                      </a:r>
                      <a:endParaRPr lang="fr-FR" sz="11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>
                          <a:effectLst/>
                        </a:rPr>
                        <a:t>0</a:t>
                      </a:r>
                      <a:endParaRPr lang="fr-FR" sz="11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>
                          <a:effectLst/>
                        </a:rPr>
                        <a:t>0</a:t>
                      </a:r>
                      <a:endParaRPr lang="fr-FR" sz="11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 dirty="0">
                          <a:effectLst/>
                        </a:rPr>
                        <a:t>0</a:t>
                      </a:r>
                      <a:endParaRPr lang="fr-FR" sz="11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</a:tr>
              <a:tr h="5493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2158- Autres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Formation bâton télescopique pour 5 agents </a:t>
                      </a:r>
                      <a:endParaRPr lang="fr-FR" sz="1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</a:tr>
              <a:tr h="5493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Recrutement 4 APM pour 2017</a:t>
                      </a:r>
                      <a:endParaRPr lang="fr-FR" sz="1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</a:tr>
              <a:tr h="93536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u="none" strike="noStrike">
                          <a:effectLst/>
                        </a:rPr>
                        <a:t>Tenues de travail "APJA Intervention" pour une année :  Gilets pare balle homme REF GPBDH7MA, Gilet pare balle femme </a:t>
                      </a:r>
                      <a:endParaRPr lang="fr-FR" sz="1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u="none" strike="noStrike">
                          <a:effectLst/>
                        </a:rPr>
                        <a:t>Devis 17D202</a:t>
                      </a:r>
                      <a:endParaRPr lang="fr-FR" sz="1100" b="0" i="0" u="none" strike="noStrike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u="none" strike="noStrike">
                          <a:effectLst/>
                        </a:rPr>
                        <a:t>957 000</a:t>
                      </a:r>
                      <a:endParaRPr lang="fr-FR" sz="1100" b="0" i="0" u="none" strike="noStrike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</a:tr>
              <a:tr h="23755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u="none" strike="noStrike">
                          <a:effectLst/>
                        </a:rPr>
                        <a:t>1 Caméra Autonome XTRAC WP60</a:t>
                      </a:r>
                      <a:endParaRPr lang="fr-FR" sz="1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u="none" strike="noStrike">
                          <a:effectLst/>
                        </a:rPr>
                        <a:t>Devis N°2017/037</a:t>
                      </a:r>
                      <a:endParaRPr lang="fr-FR" sz="1100" b="0" i="0" u="none" strike="noStrike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u="none" strike="noStrike">
                          <a:effectLst/>
                        </a:rPr>
                        <a:t>104 400</a:t>
                      </a:r>
                      <a:endParaRPr lang="fr-FR" sz="1100" b="0" i="0" u="none" strike="noStrike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</a:tr>
              <a:tr h="1262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>
                          <a:effectLst/>
                        </a:rPr>
                        <a:t>Total chapitre</a:t>
                      </a:r>
                      <a:endParaRPr lang="fr-FR" sz="11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>
                          <a:effectLst/>
                        </a:rPr>
                        <a:t> </a:t>
                      </a:r>
                      <a:endParaRPr lang="fr-FR" sz="11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>
                          <a:effectLst/>
                        </a:rPr>
                        <a:t> </a:t>
                      </a:r>
                      <a:endParaRPr lang="fr-FR" sz="11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>
                          <a:effectLst/>
                        </a:rPr>
                        <a:t>1 061 400</a:t>
                      </a:r>
                      <a:endParaRPr lang="fr-FR" sz="11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>
                          <a:effectLst/>
                        </a:rPr>
                        <a:t>0</a:t>
                      </a:r>
                      <a:endParaRPr lang="fr-FR" sz="11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>
                          <a:effectLst/>
                        </a:rPr>
                        <a:t>0</a:t>
                      </a:r>
                      <a:endParaRPr lang="fr-FR" sz="11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 dirty="0">
                          <a:effectLst/>
                        </a:rPr>
                        <a:t>0</a:t>
                      </a:r>
                      <a:endParaRPr lang="fr-FR" sz="11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</a:tr>
              <a:tr h="59388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2183 - Mobilier, matériel informatique, matériel de formation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b"/>
                </a:tc>
              </a:tr>
              <a:tr h="34148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>
                          <a:effectLst/>
                        </a:rPr>
                        <a:t>Total chapitre</a:t>
                      </a:r>
                      <a:endParaRPr lang="fr-FR" sz="11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>
                          <a:effectLst/>
                        </a:rPr>
                        <a:t> </a:t>
                      </a:r>
                      <a:endParaRPr lang="fr-FR" sz="11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>
                          <a:effectLst/>
                        </a:rPr>
                        <a:t> </a:t>
                      </a:r>
                      <a:endParaRPr lang="fr-FR" sz="11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 dirty="0">
                          <a:effectLst/>
                        </a:rPr>
                        <a:t>0</a:t>
                      </a:r>
                      <a:endParaRPr lang="fr-FR" sz="11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 dirty="0">
                          <a:effectLst/>
                        </a:rPr>
                        <a:t>0</a:t>
                      </a:r>
                      <a:endParaRPr lang="fr-FR" sz="11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 dirty="0">
                          <a:effectLst/>
                        </a:rPr>
                        <a:t> </a:t>
                      </a:r>
                      <a:endParaRPr lang="fr-FR" sz="11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 dirty="0">
                          <a:effectLst/>
                        </a:rPr>
                        <a:t>0</a:t>
                      </a:r>
                      <a:endParaRPr lang="fr-FR" sz="11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99" marR="6399" marT="6399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836613"/>
            <a:ext cx="8382000" cy="1079500"/>
          </a:xfrm>
        </p:spPr>
        <p:txBody>
          <a:bodyPr anchor="ctr"/>
          <a:lstStyle/>
          <a:p>
            <a:pPr eaLnBrk="1" hangingPunct="1"/>
            <a:r>
              <a:rPr lang="fr-FR" altLang="fr-FR" sz="3200" dirty="0" smtClean="0"/>
              <a:t>BUDGET PREVISIONNEL 2017-2019</a:t>
            </a:r>
            <a:br>
              <a:rPr lang="fr-FR" altLang="fr-FR" sz="3200" dirty="0" smtClean="0"/>
            </a:br>
            <a:r>
              <a:rPr lang="fr-FR" altLang="fr-FR" sz="3200" dirty="0" smtClean="0"/>
              <a:t>Section Investissement</a:t>
            </a:r>
            <a:endParaRPr lang="fr-FR" altLang="fr-FR" sz="2800" dirty="0" smtClean="0"/>
          </a:p>
        </p:txBody>
      </p:sp>
      <p:sp>
        <p:nvSpPr>
          <p:cNvPr id="43010" name="AutoShape 3"/>
          <p:cNvSpPr>
            <a:spLocks noChangeArrowheads="1"/>
          </p:cNvSpPr>
          <p:nvPr/>
        </p:nvSpPr>
        <p:spPr bwMode="auto">
          <a:xfrm>
            <a:off x="3311525" y="0"/>
            <a:ext cx="5832475" cy="901700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altLang="fr-FR" sz="2800" b="1"/>
              <a:t>Présentation de la Police Municipale de Taiarapu-est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418975"/>
              </p:ext>
            </p:extLst>
          </p:nvPr>
        </p:nvGraphicFramePr>
        <p:xfrm>
          <a:off x="899592" y="1916113"/>
          <a:ext cx="8064896" cy="48173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3819"/>
                <a:gridCol w="1937295"/>
                <a:gridCol w="1582126"/>
                <a:gridCol w="832319"/>
                <a:gridCol w="807208"/>
                <a:gridCol w="807208"/>
                <a:gridCol w="774921"/>
              </a:tblGrid>
              <a:tr h="216743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</a:rPr>
                        <a:t>Financement</a:t>
                      </a:r>
                      <a:endParaRPr lang="fr-F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219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Chapitre - Libellé</a:t>
                      </a:r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effectLst/>
                        </a:rPr>
                        <a:t>Désignation </a:t>
                      </a:r>
                      <a:endParaRPr lang="fr-F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effectLst/>
                        </a:rPr>
                        <a:t>Proforma</a:t>
                      </a:r>
                      <a:endParaRPr lang="fr-F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Prix TTC</a:t>
                      </a:r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Fonds</a:t>
                      </a:r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ETAT</a:t>
                      </a:r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F.I.P.</a:t>
                      </a:r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b"/>
                </a:tc>
              </a:tr>
              <a:tr h="18219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 </a:t>
                      </a:r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 </a:t>
                      </a:r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effectLst/>
                        </a:rPr>
                        <a:t>propres</a:t>
                      </a:r>
                      <a:endParaRPr lang="fr-F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 </a:t>
                      </a:r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b"/>
                </a:tc>
              </a:tr>
              <a:tr h="86149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2183 - Mobilier, matériel informatique, matériel de formation</a:t>
                      </a:r>
                      <a:endParaRPr lang="fr-F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b"/>
                </a:tc>
              </a:tr>
              <a:tr h="4621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>
                          <a:effectLst/>
                        </a:rPr>
                        <a:t>Total chapitre</a:t>
                      </a:r>
                      <a:endParaRPr lang="fr-FR" sz="11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>
                          <a:effectLst/>
                        </a:rPr>
                        <a:t> </a:t>
                      </a:r>
                      <a:endParaRPr lang="fr-FR" sz="11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>
                          <a:effectLst/>
                        </a:rPr>
                        <a:t> </a:t>
                      </a:r>
                      <a:endParaRPr lang="fr-FR" sz="11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>
                          <a:effectLst/>
                        </a:rPr>
                        <a:t>0</a:t>
                      </a:r>
                      <a:endParaRPr lang="fr-FR" sz="11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>
                          <a:effectLst/>
                        </a:rPr>
                        <a:t>0</a:t>
                      </a:r>
                      <a:endParaRPr lang="fr-FR" sz="11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>
                          <a:effectLst/>
                        </a:rPr>
                        <a:t> </a:t>
                      </a:r>
                      <a:endParaRPr lang="fr-FR" sz="11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 dirty="0">
                          <a:effectLst/>
                        </a:rPr>
                        <a:t>0</a:t>
                      </a:r>
                      <a:endParaRPr lang="fr-FR" sz="11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ctr"/>
                </a:tc>
              </a:tr>
              <a:tr h="4621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2313 - Constructions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Prévoir une salle de sport équipée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en attente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ctr"/>
                </a:tc>
              </a:tr>
              <a:tr h="69010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Prévoir un poste de commandement opérationnel avec caméra surveillance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en attente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ctr"/>
                </a:tc>
              </a:tr>
              <a:tr h="55261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Prévoir une salle sécurisé pour l'armement et le stockage de tenues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en attente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ctr"/>
                </a:tc>
              </a:tr>
              <a:tr h="1821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>
                          <a:effectLst/>
                        </a:rPr>
                        <a:t>Total chapitre</a:t>
                      </a:r>
                      <a:endParaRPr lang="fr-FR" sz="11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>
                          <a:effectLst/>
                        </a:rPr>
                        <a:t> </a:t>
                      </a:r>
                      <a:endParaRPr lang="fr-FR" sz="11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>
                          <a:effectLst/>
                        </a:rPr>
                        <a:t> </a:t>
                      </a:r>
                      <a:endParaRPr lang="fr-FR" sz="11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>
                          <a:effectLst/>
                        </a:rPr>
                        <a:t>0</a:t>
                      </a:r>
                      <a:endParaRPr lang="fr-FR" sz="11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>
                          <a:effectLst/>
                        </a:rPr>
                        <a:t>0</a:t>
                      </a:r>
                      <a:endParaRPr lang="fr-FR" sz="11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>
                          <a:effectLst/>
                        </a:rPr>
                        <a:t>0</a:t>
                      </a:r>
                      <a:endParaRPr lang="fr-FR" sz="11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 dirty="0">
                          <a:effectLst/>
                        </a:rPr>
                        <a:t>0</a:t>
                      </a:r>
                      <a:endParaRPr lang="fr-FR" sz="11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ctr"/>
                </a:tc>
              </a:tr>
              <a:tr h="27128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2188 -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Matériel de sport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en attente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ctr"/>
                </a:tc>
              </a:tr>
              <a:tr h="1821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>
                          <a:effectLst/>
                        </a:rPr>
                        <a:t>Total chapitre</a:t>
                      </a:r>
                      <a:endParaRPr lang="fr-FR" sz="11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>
                          <a:effectLst/>
                        </a:rPr>
                        <a:t> </a:t>
                      </a:r>
                      <a:endParaRPr lang="fr-FR" sz="11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>
                          <a:effectLst/>
                        </a:rPr>
                        <a:t> </a:t>
                      </a:r>
                      <a:endParaRPr lang="fr-FR" sz="11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>
                          <a:effectLst/>
                        </a:rPr>
                        <a:t>0</a:t>
                      </a:r>
                      <a:endParaRPr lang="fr-FR" sz="11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>
                          <a:effectLst/>
                        </a:rPr>
                        <a:t>0</a:t>
                      </a:r>
                      <a:endParaRPr lang="fr-FR" sz="11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>
                          <a:effectLst/>
                        </a:rPr>
                        <a:t> </a:t>
                      </a:r>
                      <a:endParaRPr lang="fr-FR" sz="11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 dirty="0">
                          <a:effectLst/>
                        </a:rPr>
                        <a:t>0</a:t>
                      </a:r>
                      <a:endParaRPr lang="fr-FR" sz="11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ctr"/>
                </a:tc>
              </a:tr>
              <a:tr h="224628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340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</a:rPr>
                        <a:t>TOTAL INVESTISSEMENT</a:t>
                      </a:r>
                      <a:endParaRPr lang="fr-FR" sz="11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</a:rPr>
                        <a:t> </a:t>
                      </a:r>
                      <a:endParaRPr lang="fr-FR" sz="11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effectLst/>
                        </a:rPr>
                        <a:t>7 441 400</a:t>
                      </a:r>
                      <a:endParaRPr lang="fr-FR" sz="11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effectLst/>
                        </a:rPr>
                        <a:t>0</a:t>
                      </a:r>
                      <a:endParaRPr lang="fr-FR" sz="11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effectLst/>
                        </a:rPr>
                        <a:t>0</a:t>
                      </a:r>
                      <a:endParaRPr lang="fr-FR" sz="11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effectLst/>
                        </a:rPr>
                        <a:t>0</a:t>
                      </a:r>
                      <a:endParaRPr lang="fr-FR" sz="11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73" marR="4473" marT="447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11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1" name="Line 23"/>
          <p:cNvSpPr>
            <a:spLocks noChangeShapeType="1"/>
          </p:cNvSpPr>
          <p:nvPr/>
        </p:nvSpPr>
        <p:spPr bwMode="auto">
          <a:xfrm>
            <a:off x="4500563" y="2325098"/>
            <a:ext cx="0" cy="3587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" name="Line 28"/>
          <p:cNvSpPr>
            <a:spLocks noChangeShapeType="1"/>
          </p:cNvSpPr>
          <p:nvPr/>
        </p:nvSpPr>
        <p:spPr bwMode="auto">
          <a:xfrm flipV="1">
            <a:off x="4498181" y="4335381"/>
            <a:ext cx="0" cy="132586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 flipV="1">
            <a:off x="6319933" y="2900268"/>
            <a:ext cx="1060379" cy="403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612" name="Line 24"/>
          <p:cNvSpPr>
            <a:spLocks noChangeShapeType="1"/>
          </p:cNvSpPr>
          <p:nvPr/>
        </p:nvSpPr>
        <p:spPr bwMode="auto">
          <a:xfrm>
            <a:off x="4498181" y="3146365"/>
            <a:ext cx="2382" cy="520041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601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908050"/>
            <a:ext cx="8135937" cy="708025"/>
          </a:xfrm>
        </p:spPr>
        <p:txBody>
          <a:bodyPr/>
          <a:lstStyle/>
          <a:p>
            <a:pPr eaLnBrk="1" hangingPunct="1"/>
            <a:r>
              <a:rPr lang="fr-FR" altLang="fr-FR" sz="3200" dirty="0" smtClean="0"/>
              <a:t>Organigramme 2018</a:t>
            </a:r>
          </a:p>
        </p:txBody>
      </p:sp>
      <p:sp>
        <p:nvSpPr>
          <p:cNvPr id="25603" name="AutoShape 15"/>
          <p:cNvSpPr>
            <a:spLocks noChangeArrowheads="1"/>
          </p:cNvSpPr>
          <p:nvPr/>
        </p:nvSpPr>
        <p:spPr bwMode="auto">
          <a:xfrm>
            <a:off x="3311525" y="0"/>
            <a:ext cx="5832475" cy="901700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altLang="fr-FR" sz="2800" b="1"/>
              <a:t>Présentation de la Police Municipale de Taiarapu-est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755576" y="1700213"/>
            <a:ext cx="7993137" cy="576262"/>
          </a:xfrm>
          <a:prstGeom prst="rect">
            <a:avLst/>
          </a:prstGeom>
          <a:solidFill>
            <a:srgbClr val="99CCFF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CHEF DE SERVICE DE LA PM</a:t>
            </a:r>
            <a:endParaRPr lang="fr-FR" altLang="fr-FR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fr-FR" altLang="fr-FR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RAOULX Mike</a:t>
            </a: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2589824" y="5432230"/>
            <a:ext cx="3672408" cy="1356868"/>
          </a:xfrm>
          <a:prstGeom prst="rect">
            <a:avLst/>
          </a:prstGeom>
          <a:solidFill>
            <a:srgbClr val="FEE2E2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fr-FR" altLang="fr-FR" sz="1200" b="1" u="sng" dirty="0" smtClean="0">
                <a:solidFill>
                  <a:srgbClr val="000000"/>
                </a:solidFill>
                <a:latin typeface="Times New Roman" pitchFamily="18" charset="0"/>
              </a:rPr>
              <a:t>EQUIPIERS</a:t>
            </a:r>
          </a:p>
          <a:p>
            <a:pPr>
              <a:defRPr/>
            </a:pPr>
            <a:r>
              <a:rPr lang="fr-FR" altLang="fr-FR" sz="1200" b="1" dirty="0" smtClean="0">
                <a:solidFill>
                  <a:srgbClr val="000000"/>
                </a:solidFill>
                <a:latin typeface="Times New Roman" pitchFamily="18" charset="0"/>
              </a:rPr>
              <a:t>MERVIN </a:t>
            </a:r>
            <a:r>
              <a:rPr lang="fr-FR" altLang="fr-FR" sz="1200" b="1" dirty="0">
                <a:solidFill>
                  <a:srgbClr val="000000"/>
                </a:solidFill>
                <a:latin typeface="Times New Roman" pitchFamily="18" charset="0"/>
              </a:rPr>
              <a:t>Chris	</a:t>
            </a:r>
            <a:r>
              <a:rPr lang="fr-FR" altLang="fr-FR" sz="1200" b="1" dirty="0" smtClean="0">
                <a:solidFill>
                  <a:srgbClr val="000000"/>
                </a:solidFill>
                <a:latin typeface="Times New Roman" pitchFamily="18" charset="0"/>
              </a:rPr>
              <a:t>DELIGNY </a:t>
            </a:r>
            <a:r>
              <a:rPr lang="fr-FR" altLang="fr-FR" sz="1200" b="1" dirty="0" smtClean="0">
                <a:solidFill>
                  <a:srgbClr val="000000"/>
                </a:solidFill>
                <a:latin typeface="Times New Roman" pitchFamily="18" charset="0"/>
              </a:rPr>
              <a:t>Joël 		TOMORUG Serge</a:t>
            </a:r>
            <a:endParaRPr lang="fr-FR" altLang="fr-FR" sz="12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Times New Roman" pitchFamily="18" charset="0"/>
              </a:rPr>
              <a:t>MARUHI Olivier	</a:t>
            </a:r>
            <a:r>
              <a:rPr lang="fr-FR" altLang="fr-FR" sz="1200" b="1" dirty="0" smtClean="0">
                <a:solidFill>
                  <a:srgbClr val="000000"/>
                </a:solidFill>
                <a:latin typeface="Times New Roman" pitchFamily="18" charset="0"/>
              </a:rPr>
              <a:t>OHOTOUA Mathias</a:t>
            </a:r>
            <a:endParaRPr lang="fr-FR" altLang="fr-FR" sz="12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fr-FR" altLang="fr-FR" sz="1200" b="1" dirty="0" smtClean="0">
                <a:solidFill>
                  <a:srgbClr val="000000"/>
                </a:solidFill>
                <a:latin typeface="Times New Roman" pitchFamily="18" charset="0"/>
              </a:rPr>
              <a:t>FAATUARAI </a:t>
            </a:r>
            <a:r>
              <a:rPr lang="fr-FR" altLang="fr-FR" sz="1200" b="1" dirty="0">
                <a:solidFill>
                  <a:srgbClr val="000000"/>
                </a:solidFill>
                <a:latin typeface="Times New Roman" pitchFamily="18" charset="0"/>
              </a:rPr>
              <a:t>Clovis	TEIHOARII </a:t>
            </a:r>
            <a:r>
              <a:rPr lang="fr-FR" altLang="fr-FR" sz="1200" b="1" dirty="0" err="1" smtClean="0">
                <a:solidFill>
                  <a:srgbClr val="000000"/>
                </a:solidFill>
                <a:latin typeface="Times New Roman" pitchFamily="18" charset="0"/>
              </a:rPr>
              <a:t>Taieana</a:t>
            </a:r>
            <a:endParaRPr lang="fr-FR" altLang="fr-FR" sz="12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fr-FR" altLang="fr-FR" sz="1200" b="1" dirty="0" smtClean="0">
                <a:solidFill>
                  <a:srgbClr val="000000"/>
                </a:solidFill>
                <a:latin typeface="Times New Roman" pitchFamily="18" charset="0"/>
              </a:rPr>
              <a:t>TIROA </a:t>
            </a:r>
            <a:r>
              <a:rPr lang="fr-FR" altLang="fr-FR" sz="1200" b="1" dirty="0">
                <a:solidFill>
                  <a:srgbClr val="000000"/>
                </a:solidFill>
                <a:latin typeface="Times New Roman" pitchFamily="18" charset="0"/>
              </a:rPr>
              <a:t>Noël		TOOFA </a:t>
            </a:r>
            <a:r>
              <a:rPr lang="fr-FR" altLang="fr-FR" sz="1200" b="1" dirty="0" smtClean="0">
                <a:solidFill>
                  <a:srgbClr val="000000"/>
                </a:solidFill>
                <a:latin typeface="Times New Roman" pitchFamily="18" charset="0"/>
              </a:rPr>
              <a:t>Vaihiri</a:t>
            </a:r>
            <a:endParaRPr lang="fr-FR" altLang="fr-FR" sz="12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Times New Roman" pitchFamily="18" charset="0"/>
              </a:rPr>
              <a:t>TUERA Pierre	COLOMBANI </a:t>
            </a:r>
            <a:r>
              <a:rPr lang="fr-FR" altLang="fr-FR" sz="1200" b="1" dirty="0" smtClean="0">
                <a:solidFill>
                  <a:srgbClr val="000000"/>
                </a:solidFill>
                <a:latin typeface="Times New Roman" pitchFamily="18" charset="0"/>
              </a:rPr>
              <a:t>Lewis</a:t>
            </a:r>
            <a:endParaRPr lang="fr-FR" altLang="fr-FR" sz="1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2881647" y="3480126"/>
            <a:ext cx="3233067" cy="855256"/>
          </a:xfrm>
          <a:prstGeom prst="rect">
            <a:avLst/>
          </a:prstGeom>
          <a:solidFill>
            <a:srgbClr val="CCFFCC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fr-FR" altLang="fr-FR" sz="1200" b="1" u="sng" dirty="0" smtClean="0">
                <a:solidFill>
                  <a:srgbClr val="000000"/>
                </a:solidFill>
                <a:latin typeface="Times New Roman" pitchFamily="18" charset="0"/>
              </a:rPr>
              <a:t>CHEFS D’EQUIPE</a:t>
            </a:r>
          </a:p>
          <a:p>
            <a:pPr algn="ctr"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Times New Roman" pitchFamily="18" charset="0"/>
              </a:rPr>
              <a:t>DE SCHOENBURG WALDENBURG Tenoha</a:t>
            </a:r>
          </a:p>
          <a:p>
            <a:pPr algn="ctr">
              <a:defRPr/>
            </a:pPr>
            <a:r>
              <a:rPr lang="fr-FR" altLang="fr-FR" sz="1200" b="1" dirty="0" smtClean="0">
                <a:solidFill>
                  <a:srgbClr val="000000"/>
                </a:solidFill>
                <a:latin typeface="Times New Roman" pitchFamily="18" charset="0"/>
              </a:rPr>
              <a:t>PAIE </a:t>
            </a:r>
            <a:r>
              <a:rPr lang="fr-FR" altLang="fr-FR" sz="1200" b="1" dirty="0">
                <a:solidFill>
                  <a:srgbClr val="000000"/>
                </a:solidFill>
                <a:latin typeface="Times New Roman" pitchFamily="18" charset="0"/>
              </a:rPr>
              <a:t>Lowyna</a:t>
            </a:r>
          </a:p>
          <a:p>
            <a:pPr algn="ctr">
              <a:defRPr/>
            </a:pPr>
            <a:r>
              <a:rPr lang="fr-FR" altLang="fr-FR" sz="1200" b="1" dirty="0" smtClean="0">
                <a:solidFill>
                  <a:srgbClr val="000000"/>
                </a:solidFill>
                <a:latin typeface="Times New Roman" pitchFamily="18" charset="0"/>
              </a:rPr>
              <a:t>MARAEAURIA </a:t>
            </a:r>
            <a:r>
              <a:rPr lang="fr-FR" altLang="fr-FR" sz="1200" b="1" dirty="0">
                <a:solidFill>
                  <a:srgbClr val="000000"/>
                </a:solidFill>
                <a:latin typeface="Times New Roman" pitchFamily="18" charset="0"/>
              </a:rPr>
              <a:t>Crista</a:t>
            </a:r>
          </a:p>
          <a:p>
            <a:pPr algn="ctr">
              <a:defRPr/>
            </a:pPr>
            <a:endParaRPr lang="fr-FR" altLang="fr-FR" sz="1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1592143" y="4623889"/>
            <a:ext cx="1727200" cy="720725"/>
          </a:xfrm>
          <a:prstGeom prst="rect">
            <a:avLst/>
          </a:prstGeom>
          <a:solidFill>
            <a:srgbClr val="FFCC9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200" b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PASSEPORTS</a:t>
            </a:r>
            <a:endParaRPr lang="fr-FR" altLang="fr-FR" sz="1200" b="1" u="sng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FIRUU Irina</a:t>
            </a:r>
          </a:p>
          <a:p>
            <a:pPr algn="ctr" eaLnBrk="1" hangingPunct="1"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MAIHOTA </a:t>
            </a:r>
            <a:r>
              <a:rPr lang="fr-FR" altLang="fr-FR" sz="1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Heiata</a:t>
            </a:r>
          </a:p>
          <a:p>
            <a:pPr algn="ctr" eaLnBrk="1" hangingPunct="1">
              <a:defRPr/>
            </a:pPr>
            <a:endParaRPr lang="fr-FR" altLang="fr-FR" sz="1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fr-FR" altLang="fr-FR" sz="1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9" name="Text Box 18"/>
          <p:cNvSpPr txBox="1">
            <a:spLocks noChangeArrowheads="1"/>
          </p:cNvSpPr>
          <p:nvPr/>
        </p:nvSpPr>
        <p:spPr bwMode="auto">
          <a:xfrm>
            <a:off x="2700337" y="2622455"/>
            <a:ext cx="3595687" cy="555625"/>
          </a:xfrm>
          <a:prstGeom prst="rect">
            <a:avLst/>
          </a:prstGeom>
          <a:solidFill>
            <a:srgbClr val="FFFF99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1400" b="1">
                <a:solidFill>
                  <a:srgbClr val="000000"/>
                </a:solidFill>
                <a:latin typeface="Times New Roman" pitchFamily="18" charset="0"/>
              </a:rPr>
              <a:t>ADJOINT CHEF DE SERVICE DE LA PM</a:t>
            </a:r>
          </a:p>
          <a:p>
            <a:pPr algn="ctr"/>
            <a:r>
              <a:rPr lang="fr-FR" altLang="fr-FR" sz="1400" b="1">
                <a:solidFill>
                  <a:srgbClr val="000000"/>
                </a:solidFill>
                <a:latin typeface="Times New Roman" pitchFamily="18" charset="0"/>
              </a:rPr>
              <a:t>TEMARIIAUMA Maurice</a:t>
            </a:r>
          </a:p>
        </p:txBody>
      </p:sp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6793706" y="5553237"/>
            <a:ext cx="1906587" cy="1224136"/>
          </a:xfrm>
          <a:prstGeom prst="rect">
            <a:avLst/>
          </a:prstGeom>
          <a:solidFill>
            <a:srgbClr val="CCFFFF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fr-FR" altLang="fr-FR" sz="1200" b="1" u="sng" dirty="0" smtClean="0">
                <a:solidFill>
                  <a:srgbClr val="000000"/>
                </a:solidFill>
                <a:latin typeface="Times New Roman" pitchFamily="18" charset="0"/>
              </a:rPr>
              <a:t>MEDIATEURS</a:t>
            </a:r>
          </a:p>
          <a:p>
            <a:pPr algn="ctr">
              <a:defRPr/>
            </a:pPr>
            <a:endParaRPr lang="fr-FR" altLang="fr-FR" sz="1200" b="1" u="sng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Times New Roman" pitchFamily="18" charset="0"/>
              </a:rPr>
              <a:t>HAMBLIN Samuel</a:t>
            </a:r>
          </a:p>
          <a:p>
            <a:pPr algn="ctr">
              <a:defRPr/>
            </a:pPr>
            <a:r>
              <a:rPr lang="fr-FR" altLang="fr-FR" sz="1200" b="1" dirty="0" smtClean="0">
                <a:solidFill>
                  <a:srgbClr val="000000"/>
                </a:solidFill>
                <a:latin typeface="Times New Roman" pitchFamily="18" charset="0"/>
              </a:rPr>
              <a:t>MAIRAU </a:t>
            </a:r>
            <a:r>
              <a:rPr lang="fr-FR" altLang="fr-FR" sz="1200" b="1" dirty="0" err="1">
                <a:solidFill>
                  <a:srgbClr val="000000"/>
                </a:solidFill>
                <a:latin typeface="Times New Roman" pitchFamily="18" charset="0"/>
              </a:rPr>
              <a:t>Naumi</a:t>
            </a:r>
            <a:endParaRPr lang="fr-FR" altLang="fr-FR" sz="12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Times New Roman" pitchFamily="18" charset="0"/>
              </a:rPr>
              <a:t>BARBER-LIE Jessica</a:t>
            </a:r>
          </a:p>
          <a:p>
            <a:pPr algn="ctr"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Times New Roman" pitchFamily="18" charset="0"/>
              </a:rPr>
              <a:t>BERNARDINO </a:t>
            </a:r>
            <a:r>
              <a:rPr lang="fr-FR" altLang="fr-FR" sz="1200" b="1" dirty="0" smtClean="0">
                <a:solidFill>
                  <a:srgbClr val="000000"/>
                </a:solidFill>
                <a:latin typeface="Times New Roman" pitchFamily="18" charset="0"/>
              </a:rPr>
              <a:t>Hinatea</a:t>
            </a:r>
            <a:endParaRPr lang="fr-FR" altLang="fr-FR" sz="12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5019839" y="4530625"/>
            <a:ext cx="2773400" cy="813989"/>
          </a:xfrm>
          <a:prstGeom prst="rect">
            <a:avLst/>
          </a:prstGeom>
          <a:solidFill>
            <a:srgbClr val="FFCC9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200" b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ADMINISTRATIF</a:t>
            </a:r>
          </a:p>
          <a:p>
            <a:pPr algn="ctr" eaLnBrk="1" hangingPunct="1">
              <a:defRPr/>
            </a:pPr>
            <a:r>
              <a:rPr lang="fr-FR" altLang="fr-FR" sz="1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TERAIMANA Julie</a:t>
            </a:r>
          </a:p>
          <a:p>
            <a:pPr algn="ctr" eaLnBrk="1" hangingPunct="1">
              <a:defRPr/>
            </a:pPr>
            <a:r>
              <a:rPr lang="fr-FR" altLang="fr-FR" sz="1200" b="1" dirty="0" smtClean="0">
                <a:solidFill>
                  <a:srgbClr val="000000"/>
                </a:solidFill>
                <a:latin typeface="Times New Roman" pitchFamily="18" charset="0"/>
              </a:rPr>
              <a:t>FAOA Helden</a:t>
            </a:r>
            <a:endParaRPr lang="fr-FR" altLang="fr-FR" sz="1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" name="Line 28"/>
          <p:cNvSpPr>
            <a:spLocks noChangeShapeType="1"/>
          </p:cNvSpPr>
          <p:nvPr/>
        </p:nvSpPr>
        <p:spPr bwMode="auto">
          <a:xfrm flipV="1">
            <a:off x="7380312" y="2900267"/>
            <a:ext cx="0" cy="163035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" name="Line 28"/>
          <p:cNvSpPr>
            <a:spLocks noChangeShapeType="1"/>
          </p:cNvSpPr>
          <p:nvPr/>
        </p:nvSpPr>
        <p:spPr bwMode="auto">
          <a:xfrm flipV="1">
            <a:off x="8440689" y="2325097"/>
            <a:ext cx="1" cy="32281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" name="Line 28"/>
          <p:cNvSpPr>
            <a:spLocks noChangeShapeType="1"/>
          </p:cNvSpPr>
          <p:nvPr/>
        </p:nvSpPr>
        <p:spPr bwMode="auto">
          <a:xfrm flipV="1">
            <a:off x="2234197" y="2300787"/>
            <a:ext cx="1" cy="232310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607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836613"/>
            <a:ext cx="8382000" cy="1079500"/>
          </a:xfrm>
        </p:spPr>
        <p:txBody>
          <a:bodyPr/>
          <a:lstStyle/>
          <a:p>
            <a:pPr eaLnBrk="1" hangingPunct="1"/>
            <a:r>
              <a:rPr lang="fr-FR" altLang="fr-FR" sz="3200" smtClean="0"/>
              <a:t>Fonctionnement de la brigade de police</a:t>
            </a:r>
            <a:br>
              <a:rPr lang="fr-FR" altLang="fr-FR" sz="3200" smtClean="0"/>
            </a:br>
            <a:r>
              <a:rPr lang="fr-FR" altLang="fr-FR" sz="2800" smtClean="0"/>
              <a:t>Répartition des équipes sur Afaahiti-Taravao</a:t>
            </a:r>
          </a:p>
        </p:txBody>
      </p:sp>
      <p:sp>
        <p:nvSpPr>
          <p:cNvPr id="26626" name="AutoShape 3"/>
          <p:cNvSpPr>
            <a:spLocks noChangeArrowheads="1"/>
          </p:cNvSpPr>
          <p:nvPr/>
        </p:nvSpPr>
        <p:spPr bwMode="auto">
          <a:xfrm>
            <a:off x="3311525" y="0"/>
            <a:ext cx="5832475" cy="901700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altLang="fr-FR" sz="2800" b="1"/>
              <a:t>Présentation de la Police Municipale de Taiarapu-est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900113" y="2420938"/>
            <a:ext cx="4953000" cy="646331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2200" b="1" u="sng" dirty="0"/>
              <a:t>Equipe </a:t>
            </a:r>
            <a:r>
              <a:rPr lang="fr-FR" altLang="fr-FR" sz="2200" b="1" u="sng" dirty="0" smtClean="0"/>
              <a:t>Tenoha</a:t>
            </a:r>
            <a:endParaRPr lang="fr-FR" altLang="fr-FR" sz="2200" b="1" u="sng" dirty="0"/>
          </a:p>
          <a:p>
            <a:endParaRPr lang="fr-FR" altLang="fr-FR" sz="1400" b="1" dirty="0"/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900113" y="3572094"/>
            <a:ext cx="4953000" cy="646331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2200" b="1" u="sng" dirty="0"/>
              <a:t>Equipe </a:t>
            </a:r>
            <a:r>
              <a:rPr lang="fr-FR" altLang="fr-FR" sz="2200" b="1" u="sng" dirty="0" smtClean="0"/>
              <a:t>Crista</a:t>
            </a:r>
            <a:endParaRPr lang="fr-FR" altLang="fr-FR" sz="2200" b="1" u="sng" dirty="0"/>
          </a:p>
          <a:p>
            <a:endParaRPr lang="fr-FR" altLang="fr-FR" sz="1400" b="1" dirty="0"/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900113" y="4772600"/>
            <a:ext cx="4953000" cy="646331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2200" b="1" u="sng" dirty="0"/>
              <a:t>Equipe </a:t>
            </a:r>
            <a:r>
              <a:rPr lang="fr-FR" altLang="fr-FR" sz="2200" b="1" u="sng" dirty="0" smtClean="0"/>
              <a:t>Lowyna</a:t>
            </a:r>
            <a:endParaRPr lang="fr-FR" altLang="fr-FR" sz="2200" b="1" u="sng" dirty="0"/>
          </a:p>
          <a:p>
            <a:endParaRPr lang="fr-FR" altLang="fr-FR" sz="1400" b="1" dirty="0"/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6011863" y="3070225"/>
            <a:ext cx="2951162" cy="1531938"/>
          </a:xfrm>
          <a:prstGeom prst="rect">
            <a:avLst/>
          </a:prstGeom>
          <a:noFill/>
          <a:ln w="66675" cmpd="tri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altLang="fr-FR" b="1" u="sng"/>
              <a:t>Chef de Service</a:t>
            </a:r>
          </a:p>
          <a:p>
            <a:r>
              <a:rPr lang="fr-FR" altLang="fr-FR" b="1"/>
              <a:t>RAOULX Mike</a:t>
            </a:r>
          </a:p>
          <a:p>
            <a:endParaRPr lang="fr-FR" altLang="fr-FR" b="1"/>
          </a:p>
          <a:p>
            <a:r>
              <a:rPr lang="fr-FR" altLang="fr-FR" b="1" u="sng"/>
              <a:t>Adjoint Chef de Service</a:t>
            </a:r>
          </a:p>
          <a:p>
            <a:r>
              <a:rPr lang="fr-FR" altLang="fr-FR" b="1"/>
              <a:t>TEMARIIAUMA Maurice</a:t>
            </a:r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6011863" y="4941888"/>
            <a:ext cx="3132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i="1" dirty="0"/>
              <a:t>Effectif rhétorique: </a:t>
            </a:r>
            <a:r>
              <a:rPr lang="fr-FR" altLang="fr-FR" i="1" dirty="0" smtClean="0"/>
              <a:t>24 </a:t>
            </a:r>
            <a:r>
              <a:rPr lang="fr-FR" altLang="fr-FR" i="1" dirty="0"/>
              <a:t>agents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00113" y="5949280"/>
            <a:ext cx="4953000" cy="430887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2200" b="1" u="sng" dirty="0" smtClean="0"/>
              <a:t>Administratif:</a:t>
            </a:r>
            <a:r>
              <a:rPr lang="fr-FR" altLang="fr-FR" sz="2200" b="1" dirty="0" smtClean="0"/>
              <a:t> </a:t>
            </a:r>
            <a:r>
              <a:rPr lang="fr-FR" altLang="fr-FR" sz="2200" b="1" dirty="0" smtClean="0"/>
              <a:t>Helden et Julie</a:t>
            </a:r>
            <a:endParaRPr lang="fr-FR" altLang="fr-FR" sz="2200" b="1" u="sng" dirty="0"/>
          </a:p>
        </p:txBody>
      </p:sp>
    </p:spTree>
    <p:extLst>
      <p:ext uri="{BB962C8B-B14F-4D97-AF65-F5344CB8AC3E}">
        <p14:creationId xmlns:p14="http://schemas.microsoft.com/office/powerpoint/2010/main" val="357584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836613"/>
            <a:ext cx="8382000" cy="1079500"/>
          </a:xfrm>
        </p:spPr>
        <p:txBody>
          <a:bodyPr/>
          <a:lstStyle/>
          <a:p>
            <a:pPr eaLnBrk="1" hangingPunct="1"/>
            <a:r>
              <a:rPr lang="fr-FR" altLang="fr-FR" sz="3200" smtClean="0"/>
              <a:t>Fonctionnement de la brigade de police</a:t>
            </a:r>
            <a:br>
              <a:rPr lang="fr-FR" altLang="fr-FR" sz="3200" smtClean="0"/>
            </a:br>
            <a:r>
              <a:rPr lang="fr-FR" altLang="fr-FR" sz="2800" smtClean="0"/>
              <a:t>Répartition des agents hors brigade</a:t>
            </a:r>
          </a:p>
        </p:txBody>
      </p:sp>
      <p:sp>
        <p:nvSpPr>
          <p:cNvPr id="27650" name="AutoShape 3"/>
          <p:cNvSpPr>
            <a:spLocks noChangeArrowheads="1"/>
          </p:cNvSpPr>
          <p:nvPr/>
        </p:nvSpPr>
        <p:spPr bwMode="auto">
          <a:xfrm>
            <a:off x="3311525" y="0"/>
            <a:ext cx="5832475" cy="901700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altLang="fr-FR" sz="2800" b="1"/>
              <a:t>Présentation de la Police Municipale de Taiarapu-est</a:t>
            </a: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900113" y="2420938"/>
            <a:ext cx="4953000" cy="1246187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2200" b="1" u="sng"/>
              <a:t>Service CNI / PSP</a:t>
            </a:r>
          </a:p>
          <a:p>
            <a:endParaRPr lang="fr-FR" altLang="fr-FR" sz="1400" b="1"/>
          </a:p>
          <a:p>
            <a:r>
              <a:rPr lang="fr-FR" altLang="fr-FR" b="1"/>
              <a:t>FIRUU Irina</a:t>
            </a:r>
          </a:p>
          <a:p>
            <a:r>
              <a:rPr lang="fr-FR" altLang="fr-FR" b="1"/>
              <a:t>MAIHOTA Heiata</a:t>
            </a:r>
            <a:endParaRPr lang="fr-FR" altLang="fr-FR" sz="1500" b="1"/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900113" y="4149725"/>
            <a:ext cx="4953000" cy="97155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2200" b="1" u="sng"/>
              <a:t>Commune de Faaone</a:t>
            </a:r>
          </a:p>
          <a:p>
            <a:endParaRPr lang="fr-FR" altLang="fr-FR" sz="1400" b="1"/>
          </a:p>
          <a:p>
            <a:r>
              <a:rPr lang="fr-FR" altLang="fr-FR" b="1"/>
              <a:t>TIROA Noël</a:t>
            </a:r>
            <a:endParaRPr lang="fr-FR" altLang="fr-FR"/>
          </a:p>
        </p:txBody>
      </p:sp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900113" y="5661025"/>
            <a:ext cx="4953000" cy="97155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2200" b="1" u="sng"/>
              <a:t>Commune de Pueu</a:t>
            </a:r>
          </a:p>
          <a:p>
            <a:endParaRPr lang="fr-FR" altLang="fr-FR" sz="1400" b="1"/>
          </a:p>
          <a:p>
            <a:r>
              <a:rPr lang="fr-FR" altLang="fr-FR" b="1"/>
              <a:t>TUERA Pierre</a:t>
            </a:r>
            <a:r>
              <a:rPr lang="fr-FR" altLang="fr-FR"/>
              <a:t> </a:t>
            </a:r>
          </a:p>
        </p:txBody>
      </p:sp>
      <p:sp>
        <p:nvSpPr>
          <p:cNvPr id="27654" name="Text Box 13"/>
          <p:cNvSpPr txBox="1">
            <a:spLocks noChangeArrowheads="1"/>
          </p:cNvSpPr>
          <p:nvPr/>
        </p:nvSpPr>
        <p:spPr bwMode="auto">
          <a:xfrm>
            <a:off x="5867400" y="2781300"/>
            <a:ext cx="345281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700" i="1" dirty="0"/>
              <a:t>Chacun de ces agents</a:t>
            </a:r>
          </a:p>
          <a:p>
            <a:r>
              <a:rPr lang="fr-FR" altLang="fr-FR" sz="1700" i="1" dirty="0"/>
              <a:t>assure les sorties des écoles le matin et l’après-midi, </a:t>
            </a:r>
          </a:p>
          <a:p>
            <a:r>
              <a:rPr lang="fr-FR" altLang="fr-FR" sz="1700" i="1" dirty="0"/>
              <a:t>sauf les deux agents des passeports (matin uniquement).</a:t>
            </a:r>
          </a:p>
          <a:p>
            <a:endParaRPr lang="fr-FR" altLang="fr-FR" sz="1700" i="1" dirty="0"/>
          </a:p>
          <a:p>
            <a:r>
              <a:rPr lang="fr-FR" altLang="fr-FR" sz="1700" i="1" dirty="0"/>
              <a:t>4 médiateurs sont en renfort </a:t>
            </a:r>
          </a:p>
          <a:p>
            <a:r>
              <a:rPr lang="fr-FR" altLang="fr-FR" sz="1700" i="1" dirty="0"/>
              <a:t>pour assurer la sécurité aux abords des établissements scolaires</a:t>
            </a:r>
          </a:p>
        </p:txBody>
      </p:sp>
      <p:sp>
        <p:nvSpPr>
          <p:cNvPr id="27655" name="Text Box 14"/>
          <p:cNvSpPr txBox="1">
            <a:spLocks noChangeArrowheads="1"/>
          </p:cNvSpPr>
          <p:nvPr/>
        </p:nvSpPr>
        <p:spPr bwMode="auto">
          <a:xfrm>
            <a:off x="6011863" y="5734050"/>
            <a:ext cx="3132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i="1" dirty="0"/>
              <a:t>Effectif total: </a:t>
            </a:r>
            <a:r>
              <a:rPr lang="fr-FR" altLang="fr-FR" i="1" dirty="0" smtClean="0"/>
              <a:t>20 </a:t>
            </a:r>
            <a:r>
              <a:rPr lang="fr-FR" altLang="fr-FR" i="1" dirty="0"/>
              <a:t>agents</a:t>
            </a:r>
          </a:p>
          <a:p>
            <a:r>
              <a:rPr lang="fr-FR" altLang="fr-FR" i="1" dirty="0"/>
              <a:t>+ </a:t>
            </a:r>
            <a:r>
              <a:rPr lang="fr-FR" altLang="fr-FR" i="1" dirty="0" smtClean="0"/>
              <a:t>4 </a:t>
            </a:r>
            <a:r>
              <a:rPr lang="fr-FR" altLang="fr-FR" i="1" dirty="0"/>
              <a:t>médiateurs</a:t>
            </a:r>
          </a:p>
        </p:txBody>
      </p:sp>
    </p:spTree>
    <p:extLst>
      <p:ext uri="{BB962C8B-B14F-4D97-AF65-F5344CB8AC3E}">
        <p14:creationId xmlns:p14="http://schemas.microsoft.com/office/powerpoint/2010/main" val="9508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836613"/>
            <a:ext cx="8382000" cy="1079500"/>
          </a:xfrm>
        </p:spPr>
        <p:txBody>
          <a:bodyPr/>
          <a:lstStyle/>
          <a:p>
            <a:pPr eaLnBrk="1" hangingPunct="1"/>
            <a:r>
              <a:rPr lang="fr-FR" altLang="fr-FR" sz="3200" smtClean="0"/>
              <a:t>Fonctionnement de la brigade de police</a:t>
            </a:r>
            <a:br>
              <a:rPr lang="fr-FR" altLang="fr-FR" sz="3200" smtClean="0"/>
            </a:br>
            <a:r>
              <a:rPr lang="fr-FR" altLang="fr-FR" sz="2800" smtClean="0"/>
              <a:t>Roulement de travail</a:t>
            </a:r>
          </a:p>
        </p:txBody>
      </p:sp>
      <p:sp>
        <p:nvSpPr>
          <p:cNvPr id="20482" name="AutoShape 3"/>
          <p:cNvSpPr>
            <a:spLocks noChangeArrowheads="1"/>
          </p:cNvSpPr>
          <p:nvPr/>
        </p:nvSpPr>
        <p:spPr bwMode="auto">
          <a:xfrm>
            <a:off x="3311525" y="0"/>
            <a:ext cx="5832475" cy="901700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altLang="fr-FR" sz="2800" b="1"/>
              <a:t>Présentation de la Police Municipale de Taiarapu-est</a:t>
            </a:r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1274762" y="2752726"/>
            <a:ext cx="5889526" cy="3185487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fr-FR" sz="2200" b="1" u="sng" dirty="0"/>
              <a:t>Points de régulation</a:t>
            </a:r>
            <a:r>
              <a:rPr lang="fr-FR" altLang="fr-FR" sz="2200" b="1" dirty="0"/>
              <a:t>:</a:t>
            </a:r>
          </a:p>
          <a:p>
            <a:endParaRPr lang="fr-FR" altLang="fr-FR" sz="1400" b="1" dirty="0"/>
          </a:p>
          <a:p>
            <a:pPr>
              <a:buFontTx/>
              <a:buChar char="-"/>
            </a:pPr>
            <a:r>
              <a:rPr lang="fr-FR" altLang="fr-FR" sz="1500" b="1" dirty="0"/>
              <a:t>Ecole Ohiteitei</a:t>
            </a:r>
          </a:p>
          <a:p>
            <a:pPr>
              <a:buFontTx/>
              <a:buChar char="-"/>
            </a:pPr>
            <a:r>
              <a:rPr lang="fr-FR" altLang="fr-FR" sz="1500" b="1" dirty="0" smtClean="0"/>
              <a:t>Sacré-Cœur</a:t>
            </a:r>
            <a:endParaRPr lang="fr-FR" altLang="fr-FR" sz="1500" b="1" dirty="0"/>
          </a:p>
          <a:p>
            <a:pPr>
              <a:buFontTx/>
              <a:buChar char="-"/>
            </a:pPr>
            <a:r>
              <a:rPr lang="fr-FR" altLang="fr-FR" sz="1500" b="1" dirty="0"/>
              <a:t>Bureau de poste </a:t>
            </a:r>
            <a:r>
              <a:rPr lang="fr-FR" altLang="fr-FR" sz="1500" b="1" dirty="0" smtClean="0"/>
              <a:t>OPT</a:t>
            </a:r>
          </a:p>
          <a:p>
            <a:pPr>
              <a:buFontTx/>
              <a:buChar char="-"/>
            </a:pPr>
            <a:r>
              <a:rPr lang="fr-FR" altLang="fr-FR" sz="1500" b="1" dirty="0" smtClean="0"/>
              <a:t>Ecole Hei Tama Here (soir)</a:t>
            </a:r>
            <a:endParaRPr lang="fr-FR" altLang="fr-FR" sz="1500" b="1" dirty="0"/>
          </a:p>
          <a:p>
            <a:pPr>
              <a:buFontTx/>
              <a:buChar char="-"/>
            </a:pPr>
            <a:r>
              <a:rPr lang="fr-FR" altLang="fr-FR" sz="1500" b="1" dirty="0"/>
              <a:t>CES Taravao</a:t>
            </a:r>
          </a:p>
          <a:p>
            <a:pPr>
              <a:buFontTx/>
              <a:buChar char="-"/>
            </a:pPr>
            <a:r>
              <a:rPr lang="fr-FR" altLang="fr-FR" sz="1500" b="1" dirty="0"/>
              <a:t>Lycée Taiarapu Nui</a:t>
            </a:r>
          </a:p>
          <a:p>
            <a:pPr>
              <a:buFontTx/>
              <a:buChar char="-"/>
            </a:pPr>
            <a:r>
              <a:rPr lang="fr-FR" altLang="fr-FR" sz="1500" b="1" dirty="0"/>
              <a:t>Ecole Ahiti Tera </a:t>
            </a:r>
            <a:r>
              <a:rPr lang="fr-FR" altLang="fr-FR" sz="1500" b="1" dirty="0" smtClean="0"/>
              <a:t>(</a:t>
            </a:r>
            <a:r>
              <a:rPr lang="fr-FR" altLang="fr-FR" sz="1500" b="1" dirty="0"/>
              <a:t>F</a:t>
            </a:r>
            <a:r>
              <a:rPr lang="fr-FR" altLang="fr-FR" sz="1500" b="1" dirty="0" smtClean="0"/>
              <a:t>aaone</a:t>
            </a:r>
            <a:r>
              <a:rPr lang="fr-FR" altLang="fr-FR" sz="1500" b="1" dirty="0"/>
              <a:t>)</a:t>
            </a:r>
          </a:p>
          <a:p>
            <a:pPr>
              <a:buFontTx/>
              <a:buChar char="-"/>
            </a:pPr>
            <a:r>
              <a:rPr lang="fr-FR" altLang="fr-FR" sz="1500" b="1" dirty="0"/>
              <a:t>Ecole Hélène Auffray </a:t>
            </a:r>
            <a:r>
              <a:rPr lang="fr-FR" altLang="fr-FR" sz="1500" b="1" dirty="0" smtClean="0"/>
              <a:t>(</a:t>
            </a:r>
            <a:r>
              <a:rPr lang="fr-FR" altLang="fr-FR" sz="1500" b="1" dirty="0"/>
              <a:t>P</a:t>
            </a:r>
            <a:r>
              <a:rPr lang="fr-FR" altLang="fr-FR" sz="1500" b="1" dirty="0" smtClean="0"/>
              <a:t>ueu)</a:t>
            </a:r>
          </a:p>
          <a:p>
            <a:pPr>
              <a:buFontTx/>
              <a:buChar char="-"/>
            </a:pPr>
            <a:r>
              <a:rPr lang="fr-FR" altLang="fr-FR" sz="1500" b="1" dirty="0" smtClean="0"/>
              <a:t>Patrouilles véhiculées et pédestres par les agents sur le terrain</a:t>
            </a:r>
            <a:endParaRPr lang="fr-FR" altLang="fr-FR" sz="1500" b="1" dirty="0"/>
          </a:p>
          <a:p>
            <a:endParaRPr lang="fr-FR" altLang="fr-FR" sz="1500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Véhicules de la brigade de police</a:t>
            </a:r>
          </a:p>
        </p:txBody>
      </p:sp>
      <p:pic>
        <p:nvPicPr>
          <p:cNvPr id="21506" name="Picture 8" descr="IMG_0758 (640x480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349500"/>
            <a:ext cx="3673475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10"/>
          <p:cNvSpPr txBox="1">
            <a:spLocks noChangeArrowheads="1"/>
          </p:cNvSpPr>
          <p:nvPr/>
        </p:nvSpPr>
        <p:spPr bwMode="auto">
          <a:xfrm>
            <a:off x="4643438" y="2324100"/>
            <a:ext cx="3806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2000" b="1"/>
              <a:t>DACIA DUSTER</a:t>
            </a:r>
          </a:p>
          <a:p>
            <a:r>
              <a:rPr lang="fr-FR" altLang="fr-FR" sz="2000" b="1"/>
              <a:t>Mise en circulation 13/01/2011</a:t>
            </a:r>
          </a:p>
        </p:txBody>
      </p:sp>
      <p:sp>
        <p:nvSpPr>
          <p:cNvPr id="21510" name="AutoShape 12"/>
          <p:cNvSpPr>
            <a:spLocks noChangeArrowheads="1"/>
          </p:cNvSpPr>
          <p:nvPr/>
        </p:nvSpPr>
        <p:spPr bwMode="auto">
          <a:xfrm>
            <a:off x="3311525" y="0"/>
            <a:ext cx="5832475" cy="901700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altLang="fr-FR" sz="2800" b="1"/>
              <a:t>Présentation de la Police Municipale de Taiarapu-est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Véhicules de la brigade de police</a:t>
            </a:r>
          </a:p>
        </p:txBody>
      </p:sp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4643438" y="2324100"/>
            <a:ext cx="405950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2000" b="1" dirty="0"/>
              <a:t>RENAULT TRAFIC</a:t>
            </a:r>
          </a:p>
          <a:p>
            <a:r>
              <a:rPr lang="fr-FR" altLang="fr-FR" sz="2000" b="1" dirty="0"/>
              <a:t>Mise en circulation </a:t>
            </a:r>
            <a:r>
              <a:rPr lang="fr-FR" altLang="fr-FR" sz="2000" b="1" dirty="0" smtClean="0"/>
              <a:t>29/11/2006</a:t>
            </a:r>
          </a:p>
          <a:p>
            <a:r>
              <a:rPr lang="fr-FR" altLang="fr-FR" sz="2000" b="1" dirty="0" smtClean="0"/>
              <a:t>(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A réformer</a:t>
            </a:r>
            <a:r>
              <a:rPr lang="fr-FR" altLang="fr-FR" sz="2000" b="1" dirty="0" smtClean="0"/>
              <a:t>, sera remplacé par </a:t>
            </a:r>
            <a:br>
              <a:rPr lang="fr-FR" altLang="fr-FR" sz="2000" b="1" dirty="0" smtClean="0"/>
            </a:br>
            <a:r>
              <a:rPr lang="fr-FR" altLang="fr-FR" sz="2000" b="1" dirty="0" smtClean="0"/>
              <a:t>un nouveau véhicule 4x4)</a:t>
            </a:r>
            <a:endParaRPr lang="fr-FR" altLang="fr-FR" sz="2000" b="1" dirty="0"/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1331913" y="6021388"/>
            <a:ext cx="3806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2000" b="1"/>
              <a:t>DACIA LOGAN</a:t>
            </a:r>
          </a:p>
          <a:p>
            <a:r>
              <a:rPr lang="fr-FR" altLang="fr-FR" sz="2000" b="1"/>
              <a:t>Mise en circulation 23/10/2009</a:t>
            </a:r>
          </a:p>
        </p:txBody>
      </p:sp>
      <p:pic>
        <p:nvPicPr>
          <p:cNvPr id="22532" name="Picture 7" descr="IMG_0760 (640x480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349500"/>
            <a:ext cx="360045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8" descr="IMG_0762 (640x480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914775"/>
            <a:ext cx="374491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AutoShape 9"/>
          <p:cNvSpPr>
            <a:spLocks noChangeArrowheads="1"/>
          </p:cNvSpPr>
          <p:nvPr/>
        </p:nvSpPr>
        <p:spPr bwMode="auto">
          <a:xfrm>
            <a:off x="3311525" y="0"/>
            <a:ext cx="5832475" cy="901700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altLang="fr-FR" sz="2800" b="1"/>
              <a:t>Présentation de la Police Municipale de Taiarapu-est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Véhicules de la brigade de police</a:t>
            </a:r>
          </a:p>
        </p:txBody>
      </p:sp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4500563" y="2420938"/>
            <a:ext cx="384611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2000" b="1" dirty="0"/>
              <a:t>2x MOTOCYCLETTES</a:t>
            </a:r>
            <a:r>
              <a:rPr lang="fr-FR" altLang="fr-FR" sz="2000" dirty="0"/>
              <a:t> </a:t>
            </a:r>
            <a:r>
              <a:rPr lang="fr-FR" altLang="fr-FR" sz="2000" b="1" dirty="0"/>
              <a:t>HONDA</a:t>
            </a:r>
          </a:p>
          <a:p>
            <a:r>
              <a:rPr lang="fr-FR" altLang="fr-FR" sz="2000" b="1" dirty="0"/>
              <a:t>Mise en circulation </a:t>
            </a:r>
            <a:r>
              <a:rPr lang="fr-FR" altLang="fr-FR" sz="2000" b="1" dirty="0" smtClean="0"/>
              <a:t>28/09/2009</a:t>
            </a:r>
          </a:p>
          <a:p>
            <a:r>
              <a:rPr lang="fr-FR" altLang="fr-FR" sz="2000" b="1" dirty="0" smtClean="0">
                <a:solidFill>
                  <a:srgbClr val="FF0000"/>
                </a:solidFill>
              </a:rPr>
              <a:t>(A réformer)</a:t>
            </a:r>
            <a:endParaRPr lang="fr-FR" altLang="fr-FR" sz="2000" b="1" dirty="0">
              <a:solidFill>
                <a:srgbClr val="FF0000"/>
              </a:solidFill>
            </a:endParaRPr>
          </a:p>
        </p:txBody>
      </p:sp>
      <p:sp>
        <p:nvSpPr>
          <p:cNvPr id="23556" name="AutoShape 7"/>
          <p:cNvSpPr>
            <a:spLocks noChangeArrowheads="1"/>
          </p:cNvSpPr>
          <p:nvPr/>
        </p:nvSpPr>
        <p:spPr bwMode="auto">
          <a:xfrm>
            <a:off x="3311525" y="0"/>
            <a:ext cx="5832475" cy="901700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altLang="fr-FR" sz="2800" b="1"/>
              <a:t>Présentation de la Police Municipale de Taiarapu-est</a:t>
            </a:r>
          </a:p>
        </p:txBody>
      </p:sp>
      <p:pic>
        <p:nvPicPr>
          <p:cNvPr id="23557" name="Picture 8" descr="IMG_0763 (640x480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420938"/>
            <a:ext cx="3529012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9"/>
          <p:cNvSpPr txBox="1">
            <a:spLocks noChangeArrowheads="1"/>
          </p:cNvSpPr>
          <p:nvPr/>
        </p:nvSpPr>
        <p:spPr bwMode="auto">
          <a:xfrm>
            <a:off x="5325707" y="3860800"/>
            <a:ext cx="36150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fr-FR" altLang="fr-FR" sz="2000" b="1" dirty="0" smtClean="0"/>
              <a:t>6x </a:t>
            </a:r>
            <a:r>
              <a:rPr lang="fr-FR" altLang="fr-FR" sz="2000" b="1" dirty="0"/>
              <a:t>VELOS (</a:t>
            </a:r>
            <a:r>
              <a:rPr lang="fr-FR" altLang="fr-FR" sz="2000" b="1" dirty="0" smtClean="0"/>
              <a:t>médiateurs / PM)</a:t>
            </a:r>
            <a:endParaRPr lang="fr-FR" altLang="fr-FR" sz="2000" b="1" dirty="0"/>
          </a:p>
          <a:p>
            <a:pPr algn="r"/>
            <a:r>
              <a:rPr lang="fr-FR" altLang="fr-FR" sz="2000" b="1" dirty="0"/>
              <a:t>Avec casques de sécurité</a:t>
            </a:r>
          </a:p>
        </p:txBody>
      </p:sp>
      <p:sp>
        <p:nvSpPr>
          <p:cNvPr id="23559" name="Rectangle 10"/>
          <p:cNvSpPr>
            <a:spLocks noChangeArrowheads="1"/>
          </p:cNvSpPr>
          <p:nvPr/>
        </p:nvSpPr>
        <p:spPr bwMode="auto">
          <a:xfrm>
            <a:off x="4787900" y="3716338"/>
            <a:ext cx="4248150" cy="302577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10">
      <a:dk1>
        <a:srgbClr val="003366"/>
      </a:dk1>
      <a:lt1>
        <a:srgbClr val="F8F8F8"/>
      </a:lt1>
      <a:dk2>
        <a:srgbClr val="006666"/>
      </a:dk2>
      <a:lt2>
        <a:srgbClr val="666699"/>
      </a:lt2>
      <a:accent1>
        <a:srgbClr val="33CCCC"/>
      </a:accent1>
      <a:accent2>
        <a:srgbClr val="003366"/>
      </a:accent2>
      <a:accent3>
        <a:srgbClr val="FBFBFB"/>
      </a:accent3>
      <a:accent4>
        <a:srgbClr val="002A56"/>
      </a:accent4>
      <a:accent5>
        <a:srgbClr val="ADE2E2"/>
      </a:accent5>
      <a:accent6>
        <a:srgbClr val="002D5C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9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002D5C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0">
        <a:dk1>
          <a:srgbClr val="003366"/>
        </a:dk1>
        <a:lt1>
          <a:srgbClr val="F8F8F8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003366"/>
        </a:accent2>
        <a:accent3>
          <a:srgbClr val="FBFBFB"/>
        </a:accent3>
        <a:accent4>
          <a:srgbClr val="002A56"/>
        </a:accent4>
        <a:accent5>
          <a:srgbClr val="ADE2E2"/>
        </a:accent5>
        <a:accent6>
          <a:srgbClr val="002D5C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1619</TotalTime>
  <Words>1964</Words>
  <Application>Microsoft Office PowerPoint</Application>
  <PresentationFormat>Affichage à l'écran (4:3)</PresentationFormat>
  <Paragraphs>1329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Tahoma</vt:lpstr>
      <vt:lpstr>Times New Roman</vt:lpstr>
      <vt:lpstr>Wingdings</vt:lpstr>
      <vt:lpstr>Capsules</vt:lpstr>
      <vt:lpstr>Présentation de la Police Municipale de Taiarapu-Est</vt:lpstr>
      <vt:lpstr>Fonctionnement de la brigade de police Horaires de service</vt:lpstr>
      <vt:lpstr>Organigramme 2018</vt:lpstr>
      <vt:lpstr>Fonctionnement de la brigade de police Répartition des équipes sur Afaahiti-Taravao</vt:lpstr>
      <vt:lpstr>Fonctionnement de la brigade de police Répartition des agents hors brigade</vt:lpstr>
      <vt:lpstr>Fonctionnement de la brigade de police Roulement de travail</vt:lpstr>
      <vt:lpstr>Véhicules de la brigade de police</vt:lpstr>
      <vt:lpstr>Véhicules de la brigade de police</vt:lpstr>
      <vt:lpstr>Véhicules de la brigade de police</vt:lpstr>
      <vt:lpstr>BILAN D’ACTIVITE ANNEE 2018</vt:lpstr>
      <vt:lpstr>BILAN D’ACTIVITE ANNEE 2018</vt:lpstr>
      <vt:lpstr>ACCIDENTOLOGIE 2005-2018</vt:lpstr>
      <vt:lpstr>ACCIDENTOLOGIE 2005-2018</vt:lpstr>
      <vt:lpstr>ACCIDENTOLOGIE 2005-2018</vt:lpstr>
      <vt:lpstr>STATISTIQUES SUICIDES 2005-2018</vt:lpstr>
      <vt:lpstr>STATISTIQUES SUICIDES 2005-2018</vt:lpstr>
      <vt:lpstr>STATISTIQUES SUICIDES 2005-2018</vt:lpstr>
      <vt:lpstr>BUDGET PREVISIONNEL 2017-2019 Section Fonctionnement</vt:lpstr>
      <vt:lpstr>BUDGET PREVISIONNEL 2017-2019 Section Fonctionnement</vt:lpstr>
      <vt:lpstr>BUDGET PREVISIONNEL 2017-2019 Section Investissement</vt:lpstr>
      <vt:lpstr>BUDGET PREVISIONNEL 2017-2019 Section Investissement</vt:lpstr>
    </vt:vector>
  </TitlesOfParts>
  <Company>MAIRIE DE TARAVAO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la Police Municipale de Taiarapu-est</dc:title>
  <dc:creator>User</dc:creator>
  <cp:lastModifiedBy>RAOULX Mike</cp:lastModifiedBy>
  <cp:revision>122</cp:revision>
  <dcterms:created xsi:type="dcterms:W3CDTF">2014-04-15T21:26:07Z</dcterms:created>
  <dcterms:modified xsi:type="dcterms:W3CDTF">2020-01-16T20:51:28Z</dcterms:modified>
</cp:coreProperties>
</file>